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680" r:id="rId6"/>
  </p:sldMasterIdLst>
  <p:notesMasterIdLst>
    <p:notesMasterId r:id="rId40"/>
  </p:notesMasterIdLst>
  <p:sldIdLst>
    <p:sldId id="271" r:id="rId7"/>
    <p:sldId id="257" r:id="rId8"/>
    <p:sldId id="258" r:id="rId9"/>
    <p:sldId id="261" r:id="rId10"/>
    <p:sldId id="260" r:id="rId11"/>
    <p:sldId id="259" r:id="rId12"/>
    <p:sldId id="262" r:id="rId13"/>
    <p:sldId id="264" r:id="rId14"/>
    <p:sldId id="266" r:id="rId15"/>
    <p:sldId id="263" r:id="rId16"/>
    <p:sldId id="283" r:id="rId17"/>
    <p:sldId id="286" r:id="rId18"/>
    <p:sldId id="267" r:id="rId19"/>
    <p:sldId id="284" r:id="rId20"/>
    <p:sldId id="288" r:id="rId21"/>
    <p:sldId id="268" r:id="rId22"/>
    <p:sldId id="316" r:id="rId23"/>
    <p:sldId id="319" r:id="rId24"/>
    <p:sldId id="320" r:id="rId25"/>
    <p:sldId id="318" r:id="rId26"/>
    <p:sldId id="269" r:id="rId27"/>
    <p:sldId id="277" r:id="rId28"/>
    <p:sldId id="289" r:id="rId29"/>
    <p:sldId id="281" r:id="rId30"/>
    <p:sldId id="293" r:id="rId31"/>
    <p:sldId id="292" r:id="rId32"/>
    <p:sldId id="291" r:id="rId33"/>
    <p:sldId id="290" r:id="rId34"/>
    <p:sldId id="314" r:id="rId35"/>
    <p:sldId id="315" r:id="rId36"/>
    <p:sldId id="279" r:id="rId37"/>
    <p:sldId id="280" r:id="rId38"/>
    <p:sldId id="312"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AE184E-67EE-4D00-8C22-6C567B55A2C1}" v="2" dt="2023-03-14T13:33:34.18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936" autoAdjust="0"/>
  </p:normalViewPr>
  <p:slideViewPr>
    <p:cSldViewPr snapToGrid="0">
      <p:cViewPr varScale="1">
        <p:scale>
          <a:sx n="76" d="100"/>
          <a:sy n="76" d="100"/>
        </p:scale>
        <p:origin x="21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8FAE184E-67EE-4D00-8C22-6C567B55A2C1}"/>
    <pc:docChg chg="modSld">
      <pc:chgData name="Stijn Weijermars" userId="2933e1d2-70ff-47b3-ad61-d61e32fda646" providerId="ADAL" clId="{8FAE184E-67EE-4D00-8C22-6C567B55A2C1}" dt="2023-03-14T13:33:34.144" v="1"/>
      <pc:docMkLst>
        <pc:docMk/>
      </pc:docMkLst>
      <pc:sldChg chg="delDesignElem">
        <pc:chgData name="Stijn Weijermars" userId="2933e1d2-70ff-47b3-ad61-d61e32fda646" providerId="ADAL" clId="{8FAE184E-67EE-4D00-8C22-6C567B55A2C1}" dt="2023-03-14T13:33:34.134" v="0"/>
        <pc:sldMkLst>
          <pc:docMk/>
          <pc:sldMk cId="3052788221" sldId="298"/>
        </pc:sldMkLst>
      </pc:sldChg>
      <pc:sldChg chg="delDesignElem">
        <pc:chgData name="Stijn Weijermars" userId="2933e1d2-70ff-47b3-ad61-d61e32fda646" providerId="ADAL" clId="{8FAE184E-67EE-4D00-8C22-6C567B55A2C1}" dt="2023-03-14T13:33:34.144" v="1"/>
        <pc:sldMkLst>
          <pc:docMk/>
          <pc:sldMk cId="1661602541"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DAE72-D8BB-40B6-B675-0A6CB940CBE0}" type="doc">
      <dgm:prSet loTypeId="urn:microsoft.com/office/officeart/2005/8/layout/process1" loCatId="process" qsTypeId="urn:microsoft.com/office/officeart/2005/8/quickstyle/simple1" qsCatId="simple" csTypeId="urn:microsoft.com/office/officeart/2005/8/colors/accent3_2" csCatId="accent3" phldr="1"/>
      <dgm:spPr/>
    </dgm:pt>
    <dgm:pt modelId="{4F844027-F3C4-4CC1-96DB-17F4C7B4DE8E}">
      <dgm:prSet phldrT="[Tekst]"/>
      <dgm:spPr/>
      <dgm:t>
        <a:bodyPr/>
        <a:lstStyle/>
        <a:p>
          <a:r>
            <a:rPr lang="nl-NL" dirty="0"/>
            <a:t>zender</a:t>
          </a:r>
        </a:p>
      </dgm:t>
    </dgm:pt>
    <dgm:pt modelId="{53B18F94-0A9D-438E-920C-6AD1D1A473DB}" type="parTrans" cxnId="{9E60AFA6-09CE-453D-9387-9B79347916C9}">
      <dgm:prSet/>
      <dgm:spPr/>
      <dgm:t>
        <a:bodyPr/>
        <a:lstStyle/>
        <a:p>
          <a:endParaRPr lang="nl-NL"/>
        </a:p>
      </dgm:t>
    </dgm:pt>
    <dgm:pt modelId="{3882ADCE-BF4C-4100-B735-D70EECCF4DCE}" type="sibTrans" cxnId="{9E60AFA6-09CE-453D-9387-9B79347916C9}">
      <dgm:prSet/>
      <dgm:spPr/>
      <dgm:t>
        <a:bodyPr/>
        <a:lstStyle/>
        <a:p>
          <a:endParaRPr lang="nl-NL"/>
        </a:p>
      </dgm:t>
    </dgm:pt>
    <dgm:pt modelId="{1F6DB453-D514-4A57-B1B0-A5DC7B039D67}">
      <dgm:prSet phldrT="[Tekst]"/>
      <dgm:spPr/>
      <dgm:t>
        <a:bodyPr/>
        <a:lstStyle/>
        <a:p>
          <a:r>
            <a:rPr lang="nl-NL" dirty="0"/>
            <a:t>boodschap </a:t>
          </a:r>
        </a:p>
      </dgm:t>
    </dgm:pt>
    <dgm:pt modelId="{1F4FB69B-D774-468A-B085-7075D3D95087}" type="parTrans" cxnId="{D3B0AFD2-A64B-4BA0-B77B-9184B24BDD7F}">
      <dgm:prSet/>
      <dgm:spPr/>
      <dgm:t>
        <a:bodyPr/>
        <a:lstStyle/>
        <a:p>
          <a:endParaRPr lang="nl-NL"/>
        </a:p>
      </dgm:t>
    </dgm:pt>
    <dgm:pt modelId="{BC6281C4-849E-4427-9E4A-C6399B5FB6BF}" type="sibTrans" cxnId="{D3B0AFD2-A64B-4BA0-B77B-9184B24BDD7F}">
      <dgm:prSet/>
      <dgm:spPr/>
      <dgm:t>
        <a:bodyPr/>
        <a:lstStyle/>
        <a:p>
          <a:endParaRPr lang="nl-NL"/>
        </a:p>
      </dgm:t>
    </dgm:pt>
    <dgm:pt modelId="{A89B97F5-00D9-470B-9633-8AB9CD1BBE50}">
      <dgm:prSet phldrT="[Tekst]"/>
      <dgm:spPr/>
      <dgm:t>
        <a:bodyPr/>
        <a:lstStyle/>
        <a:p>
          <a:r>
            <a:rPr lang="nl-NL" dirty="0"/>
            <a:t>ontvanger</a:t>
          </a:r>
        </a:p>
      </dgm:t>
    </dgm:pt>
    <dgm:pt modelId="{93D094ED-80CB-453C-BB97-6B5E74CA842C}" type="parTrans" cxnId="{87AE7289-15CB-4D3A-8604-B2881AFAD366}">
      <dgm:prSet/>
      <dgm:spPr/>
      <dgm:t>
        <a:bodyPr/>
        <a:lstStyle/>
        <a:p>
          <a:endParaRPr lang="nl-NL"/>
        </a:p>
      </dgm:t>
    </dgm:pt>
    <dgm:pt modelId="{E073A9DC-2423-4665-8CF0-1CA625FB3F49}" type="sibTrans" cxnId="{87AE7289-15CB-4D3A-8604-B2881AFAD366}">
      <dgm:prSet/>
      <dgm:spPr/>
      <dgm:t>
        <a:bodyPr/>
        <a:lstStyle/>
        <a:p>
          <a:endParaRPr lang="nl-NL"/>
        </a:p>
      </dgm:t>
    </dgm:pt>
    <dgm:pt modelId="{DD4F5B66-42A7-4055-8332-699877F12389}" type="pres">
      <dgm:prSet presAssocID="{A7BDAE72-D8BB-40B6-B675-0A6CB940CBE0}" presName="Name0" presStyleCnt="0">
        <dgm:presLayoutVars>
          <dgm:dir/>
          <dgm:resizeHandles val="exact"/>
        </dgm:presLayoutVars>
      </dgm:prSet>
      <dgm:spPr/>
    </dgm:pt>
    <dgm:pt modelId="{6E09D819-9759-4A6F-8131-163F2336645B}" type="pres">
      <dgm:prSet presAssocID="{4F844027-F3C4-4CC1-96DB-17F4C7B4DE8E}" presName="node" presStyleLbl="node1" presStyleIdx="0" presStyleCnt="3">
        <dgm:presLayoutVars>
          <dgm:bulletEnabled val="1"/>
        </dgm:presLayoutVars>
      </dgm:prSet>
      <dgm:spPr/>
    </dgm:pt>
    <dgm:pt modelId="{BD150FD4-CB0B-4617-AC55-89F7F4630C53}" type="pres">
      <dgm:prSet presAssocID="{3882ADCE-BF4C-4100-B735-D70EECCF4DCE}" presName="sibTrans" presStyleLbl="sibTrans2D1" presStyleIdx="0" presStyleCnt="2"/>
      <dgm:spPr/>
    </dgm:pt>
    <dgm:pt modelId="{42A9E8D6-4B03-4080-9602-416CE7FE2410}" type="pres">
      <dgm:prSet presAssocID="{3882ADCE-BF4C-4100-B735-D70EECCF4DCE}" presName="connectorText" presStyleLbl="sibTrans2D1" presStyleIdx="0" presStyleCnt="2"/>
      <dgm:spPr/>
    </dgm:pt>
    <dgm:pt modelId="{984A227D-6C05-452C-8308-CB373D1353FC}" type="pres">
      <dgm:prSet presAssocID="{1F6DB453-D514-4A57-B1B0-A5DC7B039D67}" presName="node" presStyleLbl="node1" presStyleIdx="1" presStyleCnt="3">
        <dgm:presLayoutVars>
          <dgm:bulletEnabled val="1"/>
        </dgm:presLayoutVars>
      </dgm:prSet>
      <dgm:spPr/>
    </dgm:pt>
    <dgm:pt modelId="{1961C74C-8EBC-4088-8CDE-C30286A881CA}" type="pres">
      <dgm:prSet presAssocID="{BC6281C4-849E-4427-9E4A-C6399B5FB6BF}" presName="sibTrans" presStyleLbl="sibTrans2D1" presStyleIdx="1" presStyleCnt="2"/>
      <dgm:spPr/>
    </dgm:pt>
    <dgm:pt modelId="{158F0BF1-5EFC-43F7-8D25-7EC5A7122F5F}" type="pres">
      <dgm:prSet presAssocID="{BC6281C4-849E-4427-9E4A-C6399B5FB6BF}" presName="connectorText" presStyleLbl="sibTrans2D1" presStyleIdx="1" presStyleCnt="2"/>
      <dgm:spPr/>
    </dgm:pt>
    <dgm:pt modelId="{D5F3026B-BC8F-4616-8469-721C081283E7}" type="pres">
      <dgm:prSet presAssocID="{A89B97F5-00D9-470B-9633-8AB9CD1BBE50}" presName="node" presStyleLbl="node1" presStyleIdx="2" presStyleCnt="3">
        <dgm:presLayoutVars>
          <dgm:bulletEnabled val="1"/>
        </dgm:presLayoutVars>
      </dgm:prSet>
      <dgm:spPr/>
    </dgm:pt>
  </dgm:ptLst>
  <dgm:cxnLst>
    <dgm:cxn modelId="{80CA0C0A-37BC-47B6-A16C-D74F64A6DF0D}" type="presOf" srcId="{A89B97F5-00D9-470B-9633-8AB9CD1BBE50}" destId="{D5F3026B-BC8F-4616-8469-721C081283E7}" srcOrd="0" destOrd="0" presId="urn:microsoft.com/office/officeart/2005/8/layout/process1"/>
    <dgm:cxn modelId="{05BC2C7F-A804-42F3-9744-2697ECFABDAF}" type="presOf" srcId="{BC6281C4-849E-4427-9E4A-C6399B5FB6BF}" destId="{158F0BF1-5EFC-43F7-8D25-7EC5A7122F5F}" srcOrd="1" destOrd="0" presId="urn:microsoft.com/office/officeart/2005/8/layout/process1"/>
    <dgm:cxn modelId="{87AE7289-15CB-4D3A-8604-B2881AFAD366}" srcId="{A7BDAE72-D8BB-40B6-B675-0A6CB940CBE0}" destId="{A89B97F5-00D9-470B-9633-8AB9CD1BBE50}" srcOrd="2" destOrd="0" parTransId="{93D094ED-80CB-453C-BB97-6B5E74CA842C}" sibTransId="{E073A9DC-2423-4665-8CF0-1CA625FB3F49}"/>
    <dgm:cxn modelId="{26C6578D-725D-4BF3-948A-DF27180DD16A}" type="presOf" srcId="{4F844027-F3C4-4CC1-96DB-17F4C7B4DE8E}" destId="{6E09D819-9759-4A6F-8131-163F2336645B}" srcOrd="0" destOrd="0" presId="urn:microsoft.com/office/officeart/2005/8/layout/process1"/>
    <dgm:cxn modelId="{9E60AFA6-09CE-453D-9387-9B79347916C9}" srcId="{A7BDAE72-D8BB-40B6-B675-0A6CB940CBE0}" destId="{4F844027-F3C4-4CC1-96DB-17F4C7B4DE8E}" srcOrd="0" destOrd="0" parTransId="{53B18F94-0A9D-438E-920C-6AD1D1A473DB}" sibTransId="{3882ADCE-BF4C-4100-B735-D70EECCF4DCE}"/>
    <dgm:cxn modelId="{527B32D2-97A9-44FF-9DA0-C9406E595B1E}" type="presOf" srcId="{1F6DB453-D514-4A57-B1B0-A5DC7B039D67}" destId="{984A227D-6C05-452C-8308-CB373D1353FC}" srcOrd="0" destOrd="0" presId="urn:microsoft.com/office/officeart/2005/8/layout/process1"/>
    <dgm:cxn modelId="{D3B0AFD2-A64B-4BA0-B77B-9184B24BDD7F}" srcId="{A7BDAE72-D8BB-40B6-B675-0A6CB940CBE0}" destId="{1F6DB453-D514-4A57-B1B0-A5DC7B039D67}" srcOrd="1" destOrd="0" parTransId="{1F4FB69B-D774-468A-B085-7075D3D95087}" sibTransId="{BC6281C4-849E-4427-9E4A-C6399B5FB6BF}"/>
    <dgm:cxn modelId="{6ABD88D9-85B4-4F18-BC67-706189C1106E}" type="presOf" srcId="{A7BDAE72-D8BB-40B6-B675-0A6CB940CBE0}" destId="{DD4F5B66-42A7-4055-8332-699877F12389}" srcOrd="0" destOrd="0" presId="urn:microsoft.com/office/officeart/2005/8/layout/process1"/>
    <dgm:cxn modelId="{285FA9DA-17B5-4C5A-94B3-2271F00DFC63}" type="presOf" srcId="{3882ADCE-BF4C-4100-B735-D70EECCF4DCE}" destId="{42A9E8D6-4B03-4080-9602-416CE7FE2410}" srcOrd="1" destOrd="0" presId="urn:microsoft.com/office/officeart/2005/8/layout/process1"/>
    <dgm:cxn modelId="{4A1202EE-D8DB-42F9-A6B5-BA84962B9E32}" type="presOf" srcId="{BC6281C4-849E-4427-9E4A-C6399B5FB6BF}" destId="{1961C74C-8EBC-4088-8CDE-C30286A881CA}" srcOrd="0" destOrd="0" presId="urn:microsoft.com/office/officeart/2005/8/layout/process1"/>
    <dgm:cxn modelId="{33FC59FC-1656-4936-9F2A-060CF48F6173}" type="presOf" srcId="{3882ADCE-BF4C-4100-B735-D70EECCF4DCE}" destId="{BD150FD4-CB0B-4617-AC55-89F7F4630C53}" srcOrd="0" destOrd="0" presId="urn:microsoft.com/office/officeart/2005/8/layout/process1"/>
    <dgm:cxn modelId="{FB0420CF-FDEE-4E10-9F37-13F191CCBEE0}" type="presParOf" srcId="{DD4F5B66-42A7-4055-8332-699877F12389}" destId="{6E09D819-9759-4A6F-8131-163F2336645B}" srcOrd="0" destOrd="0" presId="urn:microsoft.com/office/officeart/2005/8/layout/process1"/>
    <dgm:cxn modelId="{3CB44E81-C13A-48E6-9FD8-16EC2B3A0BC7}" type="presParOf" srcId="{DD4F5B66-42A7-4055-8332-699877F12389}" destId="{BD150FD4-CB0B-4617-AC55-89F7F4630C53}" srcOrd="1" destOrd="0" presId="urn:microsoft.com/office/officeart/2005/8/layout/process1"/>
    <dgm:cxn modelId="{73A48AF4-C847-4984-B207-CA6C14FF2189}" type="presParOf" srcId="{BD150FD4-CB0B-4617-AC55-89F7F4630C53}" destId="{42A9E8D6-4B03-4080-9602-416CE7FE2410}" srcOrd="0" destOrd="0" presId="urn:microsoft.com/office/officeart/2005/8/layout/process1"/>
    <dgm:cxn modelId="{5F273CC0-23A7-4127-9D48-5D1B162881B1}" type="presParOf" srcId="{DD4F5B66-42A7-4055-8332-699877F12389}" destId="{984A227D-6C05-452C-8308-CB373D1353FC}" srcOrd="2" destOrd="0" presId="urn:microsoft.com/office/officeart/2005/8/layout/process1"/>
    <dgm:cxn modelId="{8E0376BD-CDA4-483B-A94B-0123CE0FFEDF}" type="presParOf" srcId="{DD4F5B66-42A7-4055-8332-699877F12389}" destId="{1961C74C-8EBC-4088-8CDE-C30286A881CA}" srcOrd="3" destOrd="0" presId="urn:microsoft.com/office/officeart/2005/8/layout/process1"/>
    <dgm:cxn modelId="{1C73504F-D183-4D37-9EB7-C034506512B2}" type="presParOf" srcId="{1961C74C-8EBC-4088-8CDE-C30286A881CA}" destId="{158F0BF1-5EFC-43F7-8D25-7EC5A7122F5F}" srcOrd="0" destOrd="0" presId="urn:microsoft.com/office/officeart/2005/8/layout/process1"/>
    <dgm:cxn modelId="{75911995-29F8-40A4-A9E9-86DA898BD48F}" type="presParOf" srcId="{DD4F5B66-42A7-4055-8332-699877F12389}" destId="{D5F3026B-BC8F-4616-8469-721C081283E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B3908F-DAFC-4BC2-A5A3-8394D096871B}" type="doc">
      <dgm:prSet loTypeId="urn:microsoft.com/office/officeart/2005/8/layout/process1" loCatId="process" qsTypeId="urn:microsoft.com/office/officeart/2005/8/quickstyle/simple1" qsCatId="simple" csTypeId="urn:microsoft.com/office/officeart/2005/8/colors/colorful1" csCatId="colorful" phldr="1"/>
      <dgm:spPr/>
    </dgm:pt>
    <dgm:pt modelId="{06D77DC9-66E7-45A7-BE97-1905F9118435}">
      <dgm:prSet phldrT="[Tekst]"/>
      <dgm:spPr/>
      <dgm:t>
        <a:bodyPr/>
        <a:lstStyle/>
        <a:p>
          <a:r>
            <a:rPr lang="nl-NL" dirty="0"/>
            <a:t>Zender</a:t>
          </a:r>
        </a:p>
      </dgm:t>
    </dgm:pt>
    <dgm:pt modelId="{FE58CBBF-AEEB-4030-8F50-226A058F557E}" type="parTrans" cxnId="{CA8DE82F-94D9-4CA9-9DDC-79687B5B628C}">
      <dgm:prSet/>
      <dgm:spPr/>
      <dgm:t>
        <a:bodyPr/>
        <a:lstStyle/>
        <a:p>
          <a:endParaRPr lang="nl-NL"/>
        </a:p>
      </dgm:t>
    </dgm:pt>
    <dgm:pt modelId="{E8FD3BFA-910F-47C3-BE56-B278BA5EED01}" type="sibTrans" cxnId="{CA8DE82F-94D9-4CA9-9DDC-79687B5B628C}">
      <dgm:prSet/>
      <dgm:spPr/>
      <dgm:t>
        <a:bodyPr/>
        <a:lstStyle/>
        <a:p>
          <a:endParaRPr lang="nl-NL"/>
        </a:p>
      </dgm:t>
    </dgm:pt>
    <dgm:pt modelId="{B34A24BA-9FDB-4A29-A11A-0BCA98ADEAED}">
      <dgm:prSet phldrT="[Tekst]"/>
      <dgm:spPr/>
      <dgm:t>
        <a:bodyPr/>
        <a:lstStyle/>
        <a:p>
          <a:r>
            <a:rPr lang="nl-NL" dirty="0"/>
            <a:t>Ontcijferen van de boodschap</a:t>
          </a:r>
        </a:p>
      </dgm:t>
    </dgm:pt>
    <dgm:pt modelId="{3EE8B8CE-6EA4-4593-B7D4-AD3F75A231FA}" type="parTrans" cxnId="{C263F13C-B630-4306-9654-02FB0AFC2CA7}">
      <dgm:prSet/>
      <dgm:spPr/>
      <dgm:t>
        <a:bodyPr/>
        <a:lstStyle/>
        <a:p>
          <a:endParaRPr lang="nl-NL"/>
        </a:p>
      </dgm:t>
    </dgm:pt>
    <dgm:pt modelId="{76DB2E1B-8622-43FD-A10B-AEE7CB91D5C5}" type="sibTrans" cxnId="{C263F13C-B630-4306-9654-02FB0AFC2CA7}">
      <dgm:prSet/>
      <dgm:spPr/>
      <dgm:t>
        <a:bodyPr/>
        <a:lstStyle/>
        <a:p>
          <a:endParaRPr lang="nl-NL"/>
        </a:p>
      </dgm:t>
    </dgm:pt>
    <dgm:pt modelId="{0A3B7DDA-C562-4CCA-8DF7-80AEE4A0B1DF}">
      <dgm:prSet phldrT="[Tekst]"/>
      <dgm:spPr/>
      <dgm:t>
        <a:bodyPr/>
        <a:lstStyle/>
        <a:p>
          <a:r>
            <a:rPr lang="nl-NL" dirty="0"/>
            <a:t>Kanaal</a:t>
          </a:r>
        </a:p>
      </dgm:t>
    </dgm:pt>
    <dgm:pt modelId="{3202E295-E733-4A46-8724-9D4FFD126B01}" type="parTrans" cxnId="{BFFACA87-E126-46EF-9BE5-BCFE8AA19CEA}">
      <dgm:prSet/>
      <dgm:spPr/>
      <dgm:t>
        <a:bodyPr/>
        <a:lstStyle/>
        <a:p>
          <a:endParaRPr lang="nl-NL"/>
        </a:p>
      </dgm:t>
    </dgm:pt>
    <dgm:pt modelId="{E979EC76-2499-436E-9070-35D1FBB5A573}" type="sibTrans" cxnId="{BFFACA87-E126-46EF-9BE5-BCFE8AA19CEA}">
      <dgm:prSet/>
      <dgm:spPr/>
      <dgm:t>
        <a:bodyPr/>
        <a:lstStyle/>
        <a:p>
          <a:endParaRPr lang="nl-NL"/>
        </a:p>
      </dgm:t>
    </dgm:pt>
    <dgm:pt modelId="{52984D14-7867-42D1-9AC9-A2CE23F357A4}">
      <dgm:prSet phldrT="[Tekst]"/>
      <dgm:spPr/>
      <dgm:t>
        <a:bodyPr/>
        <a:lstStyle/>
        <a:p>
          <a:r>
            <a:rPr lang="nl-NL" dirty="0"/>
            <a:t>Ontvanger</a:t>
          </a:r>
        </a:p>
      </dgm:t>
    </dgm:pt>
    <dgm:pt modelId="{82DA887B-8087-4785-96C8-FA2390E9A15A}" type="parTrans" cxnId="{84FCBA07-0377-4D98-ABCE-479CA14E620E}">
      <dgm:prSet/>
      <dgm:spPr/>
      <dgm:t>
        <a:bodyPr/>
        <a:lstStyle/>
        <a:p>
          <a:endParaRPr lang="nl-NL"/>
        </a:p>
      </dgm:t>
    </dgm:pt>
    <dgm:pt modelId="{1A11CA95-FB2E-4297-B583-E5C20CC31C8C}" type="sibTrans" cxnId="{84FCBA07-0377-4D98-ABCE-479CA14E620E}">
      <dgm:prSet/>
      <dgm:spPr/>
      <dgm:t>
        <a:bodyPr/>
        <a:lstStyle/>
        <a:p>
          <a:endParaRPr lang="nl-NL"/>
        </a:p>
      </dgm:t>
    </dgm:pt>
    <dgm:pt modelId="{AFAFCE0A-50F4-4F01-8D3A-86967D67C987}">
      <dgm:prSet phldrT="[Tekst]"/>
      <dgm:spPr/>
      <dgm:t>
        <a:bodyPr/>
        <a:lstStyle/>
        <a:p>
          <a:r>
            <a:rPr lang="nl-NL" dirty="0"/>
            <a:t>Ontcijferen van de boodschap</a:t>
          </a:r>
        </a:p>
      </dgm:t>
    </dgm:pt>
    <dgm:pt modelId="{AA476509-DDF2-4DD5-8BBE-28C7517F74C1}" type="parTrans" cxnId="{E3AD2117-4FC5-411A-90C4-82FE3E7DB537}">
      <dgm:prSet/>
      <dgm:spPr/>
      <dgm:t>
        <a:bodyPr/>
        <a:lstStyle/>
        <a:p>
          <a:endParaRPr lang="nl-NL"/>
        </a:p>
      </dgm:t>
    </dgm:pt>
    <dgm:pt modelId="{A95683AC-0A2E-460E-B395-B41446D60B82}" type="sibTrans" cxnId="{E3AD2117-4FC5-411A-90C4-82FE3E7DB537}">
      <dgm:prSet/>
      <dgm:spPr/>
      <dgm:t>
        <a:bodyPr/>
        <a:lstStyle/>
        <a:p>
          <a:endParaRPr lang="nl-NL"/>
        </a:p>
      </dgm:t>
    </dgm:pt>
    <dgm:pt modelId="{6BBDA0E8-B13F-4175-B56B-B896D3AAD42C}">
      <dgm:prSet phldrT="[Tekst]"/>
      <dgm:spPr/>
      <dgm:t>
        <a:bodyPr/>
        <a:lstStyle/>
        <a:p>
          <a:r>
            <a:rPr lang="nl-NL" dirty="0"/>
            <a:t>effect</a:t>
          </a:r>
        </a:p>
      </dgm:t>
    </dgm:pt>
    <dgm:pt modelId="{9175B794-60E5-4E0A-92BE-E2592E37DCA8}" type="parTrans" cxnId="{C787B60A-DDA8-4D62-BF52-88514CAC0D62}">
      <dgm:prSet/>
      <dgm:spPr/>
      <dgm:t>
        <a:bodyPr/>
        <a:lstStyle/>
        <a:p>
          <a:endParaRPr lang="nl-NL"/>
        </a:p>
      </dgm:t>
    </dgm:pt>
    <dgm:pt modelId="{B70AEC0E-4444-4CF0-B19E-59C518E121F1}" type="sibTrans" cxnId="{C787B60A-DDA8-4D62-BF52-88514CAC0D62}">
      <dgm:prSet/>
      <dgm:spPr/>
      <dgm:t>
        <a:bodyPr/>
        <a:lstStyle/>
        <a:p>
          <a:endParaRPr lang="nl-NL"/>
        </a:p>
      </dgm:t>
    </dgm:pt>
    <dgm:pt modelId="{4FA58BA6-C850-4B30-9B16-273FA19FB564}" type="pres">
      <dgm:prSet presAssocID="{AEB3908F-DAFC-4BC2-A5A3-8394D096871B}" presName="Name0" presStyleCnt="0">
        <dgm:presLayoutVars>
          <dgm:dir/>
          <dgm:resizeHandles val="exact"/>
        </dgm:presLayoutVars>
      </dgm:prSet>
      <dgm:spPr/>
    </dgm:pt>
    <dgm:pt modelId="{36F35AC3-753F-42AB-99E8-FD6891DFD4AF}" type="pres">
      <dgm:prSet presAssocID="{06D77DC9-66E7-45A7-BE97-1905F9118435}" presName="node" presStyleLbl="node1" presStyleIdx="0" presStyleCnt="6">
        <dgm:presLayoutVars>
          <dgm:bulletEnabled val="1"/>
        </dgm:presLayoutVars>
      </dgm:prSet>
      <dgm:spPr/>
    </dgm:pt>
    <dgm:pt modelId="{B19C5E58-7460-4FDB-AA68-84A882328759}" type="pres">
      <dgm:prSet presAssocID="{E8FD3BFA-910F-47C3-BE56-B278BA5EED01}" presName="sibTrans" presStyleLbl="sibTrans2D1" presStyleIdx="0" presStyleCnt="5"/>
      <dgm:spPr/>
    </dgm:pt>
    <dgm:pt modelId="{E9C74FCA-A0AB-406D-A5C9-EBBBED352EBC}" type="pres">
      <dgm:prSet presAssocID="{E8FD3BFA-910F-47C3-BE56-B278BA5EED01}" presName="connectorText" presStyleLbl="sibTrans2D1" presStyleIdx="0" presStyleCnt="5"/>
      <dgm:spPr/>
    </dgm:pt>
    <dgm:pt modelId="{4C2A36B5-6662-4790-A4C0-A6FF659BA8E8}" type="pres">
      <dgm:prSet presAssocID="{B34A24BA-9FDB-4A29-A11A-0BCA98ADEAED}" presName="node" presStyleLbl="node1" presStyleIdx="1" presStyleCnt="6">
        <dgm:presLayoutVars>
          <dgm:bulletEnabled val="1"/>
        </dgm:presLayoutVars>
      </dgm:prSet>
      <dgm:spPr/>
    </dgm:pt>
    <dgm:pt modelId="{8DBD4C62-FA85-4603-80F3-081C470ED818}" type="pres">
      <dgm:prSet presAssocID="{76DB2E1B-8622-43FD-A10B-AEE7CB91D5C5}" presName="sibTrans" presStyleLbl="sibTrans2D1" presStyleIdx="1" presStyleCnt="5"/>
      <dgm:spPr/>
    </dgm:pt>
    <dgm:pt modelId="{55440416-8724-41F2-B03C-BF83B2C83039}" type="pres">
      <dgm:prSet presAssocID="{76DB2E1B-8622-43FD-A10B-AEE7CB91D5C5}" presName="connectorText" presStyleLbl="sibTrans2D1" presStyleIdx="1" presStyleCnt="5"/>
      <dgm:spPr/>
    </dgm:pt>
    <dgm:pt modelId="{5372F934-E852-4DA8-B81C-588A9C812065}" type="pres">
      <dgm:prSet presAssocID="{0A3B7DDA-C562-4CCA-8DF7-80AEE4A0B1DF}" presName="node" presStyleLbl="node1" presStyleIdx="2" presStyleCnt="6">
        <dgm:presLayoutVars>
          <dgm:bulletEnabled val="1"/>
        </dgm:presLayoutVars>
      </dgm:prSet>
      <dgm:spPr/>
    </dgm:pt>
    <dgm:pt modelId="{2D9912CE-E18D-482B-B33A-C0615402D7B8}" type="pres">
      <dgm:prSet presAssocID="{E979EC76-2499-436E-9070-35D1FBB5A573}" presName="sibTrans" presStyleLbl="sibTrans2D1" presStyleIdx="2" presStyleCnt="5"/>
      <dgm:spPr/>
    </dgm:pt>
    <dgm:pt modelId="{CE1A87E1-F39D-49B1-A861-E290FF5BDD37}" type="pres">
      <dgm:prSet presAssocID="{E979EC76-2499-436E-9070-35D1FBB5A573}" presName="connectorText" presStyleLbl="sibTrans2D1" presStyleIdx="2" presStyleCnt="5"/>
      <dgm:spPr/>
    </dgm:pt>
    <dgm:pt modelId="{7DD65A9D-6F06-4EBB-8332-9A653EF28FD7}" type="pres">
      <dgm:prSet presAssocID="{52984D14-7867-42D1-9AC9-A2CE23F357A4}" presName="node" presStyleLbl="node1" presStyleIdx="3" presStyleCnt="6">
        <dgm:presLayoutVars>
          <dgm:bulletEnabled val="1"/>
        </dgm:presLayoutVars>
      </dgm:prSet>
      <dgm:spPr/>
    </dgm:pt>
    <dgm:pt modelId="{AB9EF755-8E39-447A-AEB8-25C93499A683}" type="pres">
      <dgm:prSet presAssocID="{1A11CA95-FB2E-4297-B583-E5C20CC31C8C}" presName="sibTrans" presStyleLbl="sibTrans2D1" presStyleIdx="3" presStyleCnt="5"/>
      <dgm:spPr/>
    </dgm:pt>
    <dgm:pt modelId="{DBDB2133-FE24-4448-8EDB-B5DD1E079E8A}" type="pres">
      <dgm:prSet presAssocID="{1A11CA95-FB2E-4297-B583-E5C20CC31C8C}" presName="connectorText" presStyleLbl="sibTrans2D1" presStyleIdx="3" presStyleCnt="5"/>
      <dgm:spPr/>
    </dgm:pt>
    <dgm:pt modelId="{004A6A82-F46D-4B7F-B9DF-993059F317ED}" type="pres">
      <dgm:prSet presAssocID="{AFAFCE0A-50F4-4F01-8D3A-86967D67C987}" presName="node" presStyleLbl="node1" presStyleIdx="4" presStyleCnt="6">
        <dgm:presLayoutVars>
          <dgm:bulletEnabled val="1"/>
        </dgm:presLayoutVars>
      </dgm:prSet>
      <dgm:spPr/>
    </dgm:pt>
    <dgm:pt modelId="{C26F0849-0D92-4CB4-B5A8-FC15CABC2042}" type="pres">
      <dgm:prSet presAssocID="{A95683AC-0A2E-460E-B395-B41446D60B82}" presName="sibTrans" presStyleLbl="sibTrans2D1" presStyleIdx="4" presStyleCnt="5"/>
      <dgm:spPr/>
    </dgm:pt>
    <dgm:pt modelId="{4B31B261-8B1B-4A11-8740-FCE0CFC72F77}" type="pres">
      <dgm:prSet presAssocID="{A95683AC-0A2E-460E-B395-B41446D60B82}" presName="connectorText" presStyleLbl="sibTrans2D1" presStyleIdx="4" presStyleCnt="5"/>
      <dgm:spPr/>
    </dgm:pt>
    <dgm:pt modelId="{EB07CF6B-5568-4171-9E8E-BB338CFDAB2B}" type="pres">
      <dgm:prSet presAssocID="{6BBDA0E8-B13F-4175-B56B-B896D3AAD42C}" presName="node" presStyleLbl="node1" presStyleIdx="5" presStyleCnt="6">
        <dgm:presLayoutVars>
          <dgm:bulletEnabled val="1"/>
        </dgm:presLayoutVars>
      </dgm:prSet>
      <dgm:spPr/>
    </dgm:pt>
  </dgm:ptLst>
  <dgm:cxnLst>
    <dgm:cxn modelId="{42678A00-01E3-4D6E-9663-310B78659013}" type="presOf" srcId="{76DB2E1B-8622-43FD-A10B-AEE7CB91D5C5}" destId="{55440416-8724-41F2-B03C-BF83B2C83039}" srcOrd="1" destOrd="0" presId="urn:microsoft.com/office/officeart/2005/8/layout/process1"/>
    <dgm:cxn modelId="{84FCBA07-0377-4D98-ABCE-479CA14E620E}" srcId="{AEB3908F-DAFC-4BC2-A5A3-8394D096871B}" destId="{52984D14-7867-42D1-9AC9-A2CE23F357A4}" srcOrd="3" destOrd="0" parTransId="{82DA887B-8087-4785-96C8-FA2390E9A15A}" sibTransId="{1A11CA95-FB2E-4297-B583-E5C20CC31C8C}"/>
    <dgm:cxn modelId="{C787B60A-DDA8-4D62-BF52-88514CAC0D62}" srcId="{AEB3908F-DAFC-4BC2-A5A3-8394D096871B}" destId="{6BBDA0E8-B13F-4175-B56B-B896D3AAD42C}" srcOrd="5" destOrd="0" parTransId="{9175B794-60E5-4E0A-92BE-E2592E37DCA8}" sibTransId="{B70AEC0E-4444-4CF0-B19E-59C518E121F1}"/>
    <dgm:cxn modelId="{E3AD2117-4FC5-411A-90C4-82FE3E7DB537}" srcId="{AEB3908F-DAFC-4BC2-A5A3-8394D096871B}" destId="{AFAFCE0A-50F4-4F01-8D3A-86967D67C987}" srcOrd="4" destOrd="0" parTransId="{AA476509-DDF2-4DD5-8BBE-28C7517F74C1}" sibTransId="{A95683AC-0A2E-460E-B395-B41446D60B82}"/>
    <dgm:cxn modelId="{DA869919-A079-404A-B856-5F3BAC2A1188}" type="presOf" srcId="{E8FD3BFA-910F-47C3-BE56-B278BA5EED01}" destId="{B19C5E58-7460-4FDB-AA68-84A882328759}" srcOrd="0" destOrd="0" presId="urn:microsoft.com/office/officeart/2005/8/layout/process1"/>
    <dgm:cxn modelId="{D2E2D127-5D61-4EFC-86FB-AAB0FB95DE28}" type="presOf" srcId="{E979EC76-2499-436E-9070-35D1FBB5A573}" destId="{2D9912CE-E18D-482B-B33A-C0615402D7B8}" srcOrd="0" destOrd="0" presId="urn:microsoft.com/office/officeart/2005/8/layout/process1"/>
    <dgm:cxn modelId="{D7DB9128-5F1D-4922-9C4C-2545D3FACF99}" type="presOf" srcId="{1A11CA95-FB2E-4297-B583-E5C20CC31C8C}" destId="{DBDB2133-FE24-4448-8EDB-B5DD1E079E8A}" srcOrd="1" destOrd="0" presId="urn:microsoft.com/office/officeart/2005/8/layout/process1"/>
    <dgm:cxn modelId="{CA8DE82F-94D9-4CA9-9DDC-79687B5B628C}" srcId="{AEB3908F-DAFC-4BC2-A5A3-8394D096871B}" destId="{06D77DC9-66E7-45A7-BE97-1905F9118435}" srcOrd="0" destOrd="0" parTransId="{FE58CBBF-AEEB-4030-8F50-226A058F557E}" sibTransId="{E8FD3BFA-910F-47C3-BE56-B278BA5EED01}"/>
    <dgm:cxn modelId="{C263F13C-B630-4306-9654-02FB0AFC2CA7}" srcId="{AEB3908F-DAFC-4BC2-A5A3-8394D096871B}" destId="{B34A24BA-9FDB-4A29-A11A-0BCA98ADEAED}" srcOrd="1" destOrd="0" parTransId="{3EE8B8CE-6EA4-4593-B7D4-AD3F75A231FA}" sibTransId="{76DB2E1B-8622-43FD-A10B-AEE7CB91D5C5}"/>
    <dgm:cxn modelId="{0BD8403E-5432-4326-9454-DA3C979A1B93}" type="presOf" srcId="{A95683AC-0A2E-460E-B395-B41446D60B82}" destId="{C26F0849-0D92-4CB4-B5A8-FC15CABC2042}" srcOrd="0" destOrd="0" presId="urn:microsoft.com/office/officeart/2005/8/layout/process1"/>
    <dgm:cxn modelId="{9E97FB68-43B4-4408-91D8-C4D74E23A491}" type="presOf" srcId="{52984D14-7867-42D1-9AC9-A2CE23F357A4}" destId="{7DD65A9D-6F06-4EBB-8332-9A653EF28FD7}" srcOrd="0" destOrd="0" presId="urn:microsoft.com/office/officeart/2005/8/layout/process1"/>
    <dgm:cxn modelId="{55ACBF51-8AAE-4BE1-B447-5E42BBE9E149}" type="presOf" srcId="{B34A24BA-9FDB-4A29-A11A-0BCA98ADEAED}" destId="{4C2A36B5-6662-4790-A4C0-A6FF659BA8E8}" srcOrd="0" destOrd="0" presId="urn:microsoft.com/office/officeart/2005/8/layout/process1"/>
    <dgm:cxn modelId="{7F229857-B092-47D1-963D-07A36436A498}" type="presOf" srcId="{06D77DC9-66E7-45A7-BE97-1905F9118435}" destId="{36F35AC3-753F-42AB-99E8-FD6891DFD4AF}" srcOrd="0" destOrd="0" presId="urn:microsoft.com/office/officeart/2005/8/layout/process1"/>
    <dgm:cxn modelId="{42EC6D7B-999D-4186-8200-776BB8823334}" type="presOf" srcId="{76DB2E1B-8622-43FD-A10B-AEE7CB91D5C5}" destId="{8DBD4C62-FA85-4603-80F3-081C470ED818}" srcOrd="0" destOrd="0" presId="urn:microsoft.com/office/officeart/2005/8/layout/process1"/>
    <dgm:cxn modelId="{C9F57E7E-D9D5-43A0-A62A-CE9BC175DC97}" type="presOf" srcId="{0A3B7DDA-C562-4CCA-8DF7-80AEE4A0B1DF}" destId="{5372F934-E852-4DA8-B81C-588A9C812065}" srcOrd="0" destOrd="0" presId="urn:microsoft.com/office/officeart/2005/8/layout/process1"/>
    <dgm:cxn modelId="{A77F057F-134E-4DAE-92DD-B5AA949109C9}" type="presOf" srcId="{E8FD3BFA-910F-47C3-BE56-B278BA5EED01}" destId="{E9C74FCA-A0AB-406D-A5C9-EBBBED352EBC}" srcOrd="1" destOrd="0" presId="urn:microsoft.com/office/officeart/2005/8/layout/process1"/>
    <dgm:cxn modelId="{BFFACA87-E126-46EF-9BE5-BCFE8AA19CEA}" srcId="{AEB3908F-DAFC-4BC2-A5A3-8394D096871B}" destId="{0A3B7DDA-C562-4CCA-8DF7-80AEE4A0B1DF}" srcOrd="2" destOrd="0" parTransId="{3202E295-E733-4A46-8724-9D4FFD126B01}" sibTransId="{E979EC76-2499-436E-9070-35D1FBB5A573}"/>
    <dgm:cxn modelId="{31702F8A-77C6-48E6-A0E8-10E827437B65}" type="presOf" srcId="{6BBDA0E8-B13F-4175-B56B-B896D3AAD42C}" destId="{EB07CF6B-5568-4171-9E8E-BB338CFDAB2B}" srcOrd="0" destOrd="0" presId="urn:microsoft.com/office/officeart/2005/8/layout/process1"/>
    <dgm:cxn modelId="{7099E2A3-AFC7-4067-858E-873638A41284}" type="presOf" srcId="{A95683AC-0A2E-460E-B395-B41446D60B82}" destId="{4B31B261-8B1B-4A11-8740-FCE0CFC72F77}" srcOrd="1" destOrd="0" presId="urn:microsoft.com/office/officeart/2005/8/layout/process1"/>
    <dgm:cxn modelId="{D430E4B2-4A37-46C0-AB8E-63003B5D27BF}" type="presOf" srcId="{AEB3908F-DAFC-4BC2-A5A3-8394D096871B}" destId="{4FA58BA6-C850-4B30-9B16-273FA19FB564}" srcOrd="0" destOrd="0" presId="urn:microsoft.com/office/officeart/2005/8/layout/process1"/>
    <dgm:cxn modelId="{A1D5CFB5-4C58-4C1D-99B5-905040097487}" type="presOf" srcId="{E979EC76-2499-436E-9070-35D1FBB5A573}" destId="{CE1A87E1-F39D-49B1-A861-E290FF5BDD37}" srcOrd="1" destOrd="0" presId="urn:microsoft.com/office/officeart/2005/8/layout/process1"/>
    <dgm:cxn modelId="{B89E53C2-806D-445C-88DD-1FF0F624991F}" type="presOf" srcId="{1A11CA95-FB2E-4297-B583-E5C20CC31C8C}" destId="{AB9EF755-8E39-447A-AEB8-25C93499A683}" srcOrd="0" destOrd="0" presId="urn:microsoft.com/office/officeart/2005/8/layout/process1"/>
    <dgm:cxn modelId="{C2313FEB-87D9-4912-88C4-DDBA61394279}" type="presOf" srcId="{AFAFCE0A-50F4-4F01-8D3A-86967D67C987}" destId="{004A6A82-F46D-4B7F-B9DF-993059F317ED}" srcOrd="0" destOrd="0" presId="urn:microsoft.com/office/officeart/2005/8/layout/process1"/>
    <dgm:cxn modelId="{EA83893B-3198-4E80-B7E3-D0C0F27EEEB4}" type="presParOf" srcId="{4FA58BA6-C850-4B30-9B16-273FA19FB564}" destId="{36F35AC3-753F-42AB-99E8-FD6891DFD4AF}" srcOrd="0" destOrd="0" presId="urn:microsoft.com/office/officeart/2005/8/layout/process1"/>
    <dgm:cxn modelId="{1C818D22-4F7E-4BA9-BBE3-F7E7BF2CB92D}" type="presParOf" srcId="{4FA58BA6-C850-4B30-9B16-273FA19FB564}" destId="{B19C5E58-7460-4FDB-AA68-84A882328759}" srcOrd="1" destOrd="0" presId="urn:microsoft.com/office/officeart/2005/8/layout/process1"/>
    <dgm:cxn modelId="{F21141FB-8E82-4A48-9E62-A8B10607FA82}" type="presParOf" srcId="{B19C5E58-7460-4FDB-AA68-84A882328759}" destId="{E9C74FCA-A0AB-406D-A5C9-EBBBED352EBC}" srcOrd="0" destOrd="0" presId="urn:microsoft.com/office/officeart/2005/8/layout/process1"/>
    <dgm:cxn modelId="{C210AA32-C442-4E9B-9B79-CA3BAF425D9E}" type="presParOf" srcId="{4FA58BA6-C850-4B30-9B16-273FA19FB564}" destId="{4C2A36B5-6662-4790-A4C0-A6FF659BA8E8}" srcOrd="2" destOrd="0" presId="urn:microsoft.com/office/officeart/2005/8/layout/process1"/>
    <dgm:cxn modelId="{C033A43F-44DD-4496-A9B3-3B4EBB317853}" type="presParOf" srcId="{4FA58BA6-C850-4B30-9B16-273FA19FB564}" destId="{8DBD4C62-FA85-4603-80F3-081C470ED818}" srcOrd="3" destOrd="0" presId="urn:microsoft.com/office/officeart/2005/8/layout/process1"/>
    <dgm:cxn modelId="{FF3C9D57-0FB6-49FC-B97A-5D22EFE58EED}" type="presParOf" srcId="{8DBD4C62-FA85-4603-80F3-081C470ED818}" destId="{55440416-8724-41F2-B03C-BF83B2C83039}" srcOrd="0" destOrd="0" presId="urn:microsoft.com/office/officeart/2005/8/layout/process1"/>
    <dgm:cxn modelId="{560F9972-1B0B-4001-98F0-B2E5E6742830}" type="presParOf" srcId="{4FA58BA6-C850-4B30-9B16-273FA19FB564}" destId="{5372F934-E852-4DA8-B81C-588A9C812065}" srcOrd="4" destOrd="0" presId="urn:microsoft.com/office/officeart/2005/8/layout/process1"/>
    <dgm:cxn modelId="{2E9D354D-A6AA-41F8-AABC-351517F6B7E9}" type="presParOf" srcId="{4FA58BA6-C850-4B30-9B16-273FA19FB564}" destId="{2D9912CE-E18D-482B-B33A-C0615402D7B8}" srcOrd="5" destOrd="0" presId="urn:microsoft.com/office/officeart/2005/8/layout/process1"/>
    <dgm:cxn modelId="{549383F0-8D4F-4999-8593-864C5E40C572}" type="presParOf" srcId="{2D9912CE-E18D-482B-B33A-C0615402D7B8}" destId="{CE1A87E1-F39D-49B1-A861-E290FF5BDD37}" srcOrd="0" destOrd="0" presId="urn:microsoft.com/office/officeart/2005/8/layout/process1"/>
    <dgm:cxn modelId="{0C30CC76-9DAB-46EE-B00C-0FF855E7CA96}" type="presParOf" srcId="{4FA58BA6-C850-4B30-9B16-273FA19FB564}" destId="{7DD65A9D-6F06-4EBB-8332-9A653EF28FD7}" srcOrd="6" destOrd="0" presId="urn:microsoft.com/office/officeart/2005/8/layout/process1"/>
    <dgm:cxn modelId="{56060EA4-7A55-47D4-9D1C-0B6799F85950}" type="presParOf" srcId="{4FA58BA6-C850-4B30-9B16-273FA19FB564}" destId="{AB9EF755-8E39-447A-AEB8-25C93499A683}" srcOrd="7" destOrd="0" presId="urn:microsoft.com/office/officeart/2005/8/layout/process1"/>
    <dgm:cxn modelId="{B23FB2AA-B06A-488F-A909-34C04F9744DC}" type="presParOf" srcId="{AB9EF755-8E39-447A-AEB8-25C93499A683}" destId="{DBDB2133-FE24-4448-8EDB-B5DD1E079E8A}" srcOrd="0" destOrd="0" presId="urn:microsoft.com/office/officeart/2005/8/layout/process1"/>
    <dgm:cxn modelId="{9870FE4A-E250-46EF-9140-AB6AD412BF6E}" type="presParOf" srcId="{4FA58BA6-C850-4B30-9B16-273FA19FB564}" destId="{004A6A82-F46D-4B7F-B9DF-993059F317ED}" srcOrd="8" destOrd="0" presId="urn:microsoft.com/office/officeart/2005/8/layout/process1"/>
    <dgm:cxn modelId="{B6A2060C-4A6C-45AD-A576-6F6C3852C6AD}" type="presParOf" srcId="{4FA58BA6-C850-4B30-9B16-273FA19FB564}" destId="{C26F0849-0D92-4CB4-B5A8-FC15CABC2042}" srcOrd="9" destOrd="0" presId="urn:microsoft.com/office/officeart/2005/8/layout/process1"/>
    <dgm:cxn modelId="{811E0D0C-E93A-4BCC-A8FE-8703A0C82113}" type="presParOf" srcId="{C26F0849-0D92-4CB4-B5A8-FC15CABC2042}" destId="{4B31B261-8B1B-4A11-8740-FCE0CFC72F77}" srcOrd="0" destOrd="0" presId="urn:microsoft.com/office/officeart/2005/8/layout/process1"/>
    <dgm:cxn modelId="{2B987730-8E15-45BA-A4D4-48CDBAF97E44}" type="presParOf" srcId="{4FA58BA6-C850-4B30-9B16-273FA19FB564}" destId="{EB07CF6B-5568-4171-9E8E-BB338CFDAB2B}" srcOrd="1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9D819-9759-4A6F-8131-163F2336645B}">
      <dsp:nvSpPr>
        <dsp:cNvPr id="0" name=""/>
        <dsp:cNvSpPr/>
      </dsp:nvSpPr>
      <dsp:spPr>
        <a:xfrm>
          <a:off x="5086" y="870907"/>
          <a:ext cx="1520292" cy="9121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zender</a:t>
          </a:r>
        </a:p>
      </dsp:txBody>
      <dsp:txXfrm>
        <a:off x="31803" y="897624"/>
        <a:ext cx="1466858" cy="858741"/>
      </dsp:txXfrm>
    </dsp:sp>
    <dsp:sp modelId="{BD150FD4-CB0B-4617-AC55-89F7F4630C53}">
      <dsp:nvSpPr>
        <dsp:cNvPr id="0" name=""/>
        <dsp:cNvSpPr/>
      </dsp:nvSpPr>
      <dsp:spPr>
        <a:xfrm>
          <a:off x="1677408" y="1138478"/>
          <a:ext cx="322302" cy="37703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1677408" y="1213884"/>
        <a:ext cx="225611" cy="226220"/>
      </dsp:txXfrm>
    </dsp:sp>
    <dsp:sp modelId="{984A227D-6C05-452C-8308-CB373D1353FC}">
      <dsp:nvSpPr>
        <dsp:cNvPr id="0" name=""/>
        <dsp:cNvSpPr/>
      </dsp:nvSpPr>
      <dsp:spPr>
        <a:xfrm>
          <a:off x="2133496" y="870907"/>
          <a:ext cx="1520292" cy="9121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boodschap </a:t>
          </a:r>
        </a:p>
      </dsp:txBody>
      <dsp:txXfrm>
        <a:off x="2160213" y="897624"/>
        <a:ext cx="1466858" cy="858741"/>
      </dsp:txXfrm>
    </dsp:sp>
    <dsp:sp modelId="{1961C74C-8EBC-4088-8CDE-C30286A881CA}">
      <dsp:nvSpPr>
        <dsp:cNvPr id="0" name=""/>
        <dsp:cNvSpPr/>
      </dsp:nvSpPr>
      <dsp:spPr>
        <a:xfrm>
          <a:off x="3805818" y="1138478"/>
          <a:ext cx="322302" cy="37703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3805818" y="1213884"/>
        <a:ext cx="225611" cy="226220"/>
      </dsp:txXfrm>
    </dsp:sp>
    <dsp:sp modelId="{D5F3026B-BC8F-4616-8469-721C081283E7}">
      <dsp:nvSpPr>
        <dsp:cNvPr id="0" name=""/>
        <dsp:cNvSpPr/>
      </dsp:nvSpPr>
      <dsp:spPr>
        <a:xfrm>
          <a:off x="4261906" y="870907"/>
          <a:ext cx="1520292" cy="9121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ontvanger</a:t>
          </a:r>
        </a:p>
      </dsp:txBody>
      <dsp:txXfrm>
        <a:off x="4288623" y="897624"/>
        <a:ext cx="1466858" cy="858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35AC3-753F-42AB-99E8-FD6891DFD4AF}">
      <dsp:nvSpPr>
        <dsp:cNvPr id="0" name=""/>
        <dsp:cNvSpPr/>
      </dsp:nvSpPr>
      <dsp:spPr>
        <a:xfrm>
          <a:off x="0" y="1542810"/>
          <a:ext cx="1381357" cy="9065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Zender</a:t>
          </a:r>
        </a:p>
      </dsp:txBody>
      <dsp:txXfrm>
        <a:off x="26551" y="1569361"/>
        <a:ext cx="1328255" cy="853413"/>
      </dsp:txXfrm>
    </dsp:sp>
    <dsp:sp modelId="{B19C5E58-7460-4FDB-AA68-84A882328759}">
      <dsp:nvSpPr>
        <dsp:cNvPr id="0" name=""/>
        <dsp:cNvSpPr/>
      </dsp:nvSpPr>
      <dsp:spPr>
        <a:xfrm>
          <a:off x="1519492" y="1824779"/>
          <a:ext cx="292847" cy="3425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1519492" y="1893294"/>
        <a:ext cx="204993" cy="205546"/>
      </dsp:txXfrm>
    </dsp:sp>
    <dsp:sp modelId="{4C2A36B5-6662-4790-A4C0-A6FF659BA8E8}">
      <dsp:nvSpPr>
        <dsp:cNvPr id="0" name=""/>
        <dsp:cNvSpPr/>
      </dsp:nvSpPr>
      <dsp:spPr>
        <a:xfrm>
          <a:off x="1933900" y="1542810"/>
          <a:ext cx="1381357" cy="9065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Ontcijferen van de boodschap</a:t>
          </a:r>
        </a:p>
      </dsp:txBody>
      <dsp:txXfrm>
        <a:off x="1960451" y="1569361"/>
        <a:ext cx="1328255" cy="853413"/>
      </dsp:txXfrm>
    </dsp:sp>
    <dsp:sp modelId="{8DBD4C62-FA85-4603-80F3-081C470ED818}">
      <dsp:nvSpPr>
        <dsp:cNvPr id="0" name=""/>
        <dsp:cNvSpPr/>
      </dsp:nvSpPr>
      <dsp:spPr>
        <a:xfrm>
          <a:off x="3453393" y="1824779"/>
          <a:ext cx="292847" cy="3425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3453393" y="1893294"/>
        <a:ext cx="204993" cy="205546"/>
      </dsp:txXfrm>
    </dsp:sp>
    <dsp:sp modelId="{5372F934-E852-4DA8-B81C-588A9C812065}">
      <dsp:nvSpPr>
        <dsp:cNvPr id="0" name=""/>
        <dsp:cNvSpPr/>
      </dsp:nvSpPr>
      <dsp:spPr>
        <a:xfrm>
          <a:off x="3867800" y="1542810"/>
          <a:ext cx="1381357" cy="9065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Kanaal</a:t>
          </a:r>
        </a:p>
      </dsp:txBody>
      <dsp:txXfrm>
        <a:off x="3894351" y="1569361"/>
        <a:ext cx="1328255" cy="853413"/>
      </dsp:txXfrm>
    </dsp:sp>
    <dsp:sp modelId="{2D9912CE-E18D-482B-B33A-C0615402D7B8}">
      <dsp:nvSpPr>
        <dsp:cNvPr id="0" name=""/>
        <dsp:cNvSpPr/>
      </dsp:nvSpPr>
      <dsp:spPr>
        <a:xfrm>
          <a:off x="5387293" y="1824779"/>
          <a:ext cx="292847" cy="3425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5387293" y="1893294"/>
        <a:ext cx="204993" cy="205546"/>
      </dsp:txXfrm>
    </dsp:sp>
    <dsp:sp modelId="{7DD65A9D-6F06-4EBB-8332-9A653EF28FD7}">
      <dsp:nvSpPr>
        <dsp:cNvPr id="0" name=""/>
        <dsp:cNvSpPr/>
      </dsp:nvSpPr>
      <dsp:spPr>
        <a:xfrm>
          <a:off x="5801700" y="1542810"/>
          <a:ext cx="1381357" cy="90651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Ontvanger</a:t>
          </a:r>
        </a:p>
      </dsp:txBody>
      <dsp:txXfrm>
        <a:off x="5828251" y="1569361"/>
        <a:ext cx="1328255" cy="853413"/>
      </dsp:txXfrm>
    </dsp:sp>
    <dsp:sp modelId="{AB9EF755-8E39-447A-AEB8-25C93499A683}">
      <dsp:nvSpPr>
        <dsp:cNvPr id="0" name=""/>
        <dsp:cNvSpPr/>
      </dsp:nvSpPr>
      <dsp:spPr>
        <a:xfrm>
          <a:off x="7321193" y="1824779"/>
          <a:ext cx="292847" cy="34257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7321193" y="1893294"/>
        <a:ext cx="204993" cy="205546"/>
      </dsp:txXfrm>
    </dsp:sp>
    <dsp:sp modelId="{004A6A82-F46D-4B7F-B9DF-993059F317ED}">
      <dsp:nvSpPr>
        <dsp:cNvPr id="0" name=""/>
        <dsp:cNvSpPr/>
      </dsp:nvSpPr>
      <dsp:spPr>
        <a:xfrm>
          <a:off x="7735600" y="1542810"/>
          <a:ext cx="1381357" cy="90651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Ontcijferen van de boodschap</a:t>
          </a:r>
        </a:p>
      </dsp:txBody>
      <dsp:txXfrm>
        <a:off x="7762151" y="1569361"/>
        <a:ext cx="1328255" cy="853413"/>
      </dsp:txXfrm>
    </dsp:sp>
    <dsp:sp modelId="{C26F0849-0D92-4CB4-B5A8-FC15CABC2042}">
      <dsp:nvSpPr>
        <dsp:cNvPr id="0" name=""/>
        <dsp:cNvSpPr/>
      </dsp:nvSpPr>
      <dsp:spPr>
        <a:xfrm>
          <a:off x="9255093" y="1824779"/>
          <a:ext cx="292847" cy="34257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9255093" y="1893294"/>
        <a:ext cx="204993" cy="205546"/>
      </dsp:txXfrm>
    </dsp:sp>
    <dsp:sp modelId="{EB07CF6B-5568-4171-9E8E-BB338CFDAB2B}">
      <dsp:nvSpPr>
        <dsp:cNvPr id="0" name=""/>
        <dsp:cNvSpPr/>
      </dsp:nvSpPr>
      <dsp:spPr>
        <a:xfrm>
          <a:off x="9669500" y="1542810"/>
          <a:ext cx="1381357" cy="9065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effect</a:t>
          </a:r>
        </a:p>
      </dsp:txBody>
      <dsp:txXfrm>
        <a:off x="9696051" y="1569361"/>
        <a:ext cx="1328255" cy="8534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EEBCF-1FAC-49B9-8467-1A7E903481E3}" type="datetimeFigureOut">
              <a:rPr lang="nl-NL" smtClean="0"/>
              <a:t>14-3-2023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AF020-C6D6-44E8-8821-5C2122643FF4}" type="slidenum">
              <a:rPr lang="nl-NL" smtClean="0"/>
              <a:t>‹nr.›</a:t>
            </a:fld>
            <a:endParaRPr lang="nl-NL"/>
          </a:p>
        </p:txBody>
      </p:sp>
    </p:spTree>
    <p:extLst>
      <p:ext uri="{BB962C8B-B14F-4D97-AF65-F5344CB8AC3E}">
        <p14:creationId xmlns:p14="http://schemas.microsoft.com/office/powerpoint/2010/main" val="274701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5AF020-C6D6-44E8-8821-5C2122643FF4}" type="slidenum">
              <a:rPr lang="nl-NL" smtClean="0"/>
              <a:t>1</a:t>
            </a:fld>
            <a:endParaRPr lang="nl-NL"/>
          </a:p>
        </p:txBody>
      </p:sp>
    </p:spTree>
    <p:extLst>
      <p:ext uri="{BB962C8B-B14F-4D97-AF65-F5344CB8AC3E}">
        <p14:creationId xmlns:p14="http://schemas.microsoft.com/office/powerpoint/2010/main" val="113050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11</a:t>
            </a:fld>
            <a:endParaRPr lang="nl-NL"/>
          </a:p>
        </p:txBody>
      </p:sp>
    </p:spTree>
    <p:extLst>
      <p:ext uri="{BB962C8B-B14F-4D97-AF65-F5344CB8AC3E}">
        <p14:creationId xmlns:p14="http://schemas.microsoft.com/office/powerpoint/2010/main" val="2810691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12</a:t>
            </a:fld>
            <a:endParaRPr lang="nl-NL"/>
          </a:p>
        </p:txBody>
      </p:sp>
    </p:spTree>
    <p:extLst>
      <p:ext uri="{BB962C8B-B14F-4D97-AF65-F5344CB8AC3E}">
        <p14:creationId xmlns:p14="http://schemas.microsoft.com/office/powerpoint/2010/main" val="422931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13</a:t>
            </a:fld>
            <a:endParaRPr lang="nl-NL"/>
          </a:p>
        </p:txBody>
      </p:sp>
    </p:spTree>
    <p:extLst>
      <p:ext uri="{BB962C8B-B14F-4D97-AF65-F5344CB8AC3E}">
        <p14:creationId xmlns:p14="http://schemas.microsoft.com/office/powerpoint/2010/main" val="1603695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14</a:t>
            </a:fld>
            <a:endParaRPr lang="nl-NL"/>
          </a:p>
        </p:txBody>
      </p:sp>
    </p:spTree>
    <p:extLst>
      <p:ext uri="{BB962C8B-B14F-4D97-AF65-F5344CB8AC3E}">
        <p14:creationId xmlns:p14="http://schemas.microsoft.com/office/powerpoint/2010/main" val="48220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15</a:t>
            </a:fld>
            <a:endParaRPr lang="nl-NL"/>
          </a:p>
        </p:txBody>
      </p:sp>
    </p:spTree>
    <p:extLst>
      <p:ext uri="{BB962C8B-B14F-4D97-AF65-F5344CB8AC3E}">
        <p14:creationId xmlns:p14="http://schemas.microsoft.com/office/powerpoint/2010/main" val="373332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16</a:t>
            </a:fld>
            <a:endParaRPr lang="nl-NL"/>
          </a:p>
        </p:txBody>
      </p:sp>
    </p:spTree>
    <p:extLst>
      <p:ext uri="{BB962C8B-B14F-4D97-AF65-F5344CB8AC3E}">
        <p14:creationId xmlns:p14="http://schemas.microsoft.com/office/powerpoint/2010/main" val="325170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3543-B225-4308-BAB0-1C576AA84EB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789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5AF020-C6D6-44E8-8821-5C2122643FF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548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mj-lt"/>
              <a:buAutoNum type="arabicPeriod"/>
            </a:pPr>
            <a:r>
              <a:rPr lang="nl-NL" b="0" i="0" dirty="0">
                <a:solidFill>
                  <a:srgbClr val="212121"/>
                </a:solidFill>
                <a:effectLst/>
                <a:latin typeface="Helvetica Neue"/>
              </a:rPr>
              <a:t>Taakrollen</a:t>
            </a:r>
          </a:p>
          <a:p>
            <a:pPr algn="l">
              <a:buFont typeface="+mj-lt"/>
              <a:buAutoNum type="arabicPeriod"/>
            </a:pPr>
            <a:r>
              <a:rPr lang="nl-NL" b="0" i="0" dirty="0">
                <a:solidFill>
                  <a:srgbClr val="212121"/>
                </a:solidFill>
                <a:effectLst/>
                <a:latin typeface="Helvetica Neue"/>
              </a:rPr>
              <a:t>Persoonlijke en / of Sociale rollen</a:t>
            </a:r>
          </a:p>
          <a:p>
            <a:pPr algn="l">
              <a:buFont typeface="+mj-lt"/>
              <a:buAutoNum type="arabicPeriod"/>
            </a:pPr>
            <a:r>
              <a:rPr lang="nl-NL" b="0" i="0" dirty="0">
                <a:solidFill>
                  <a:srgbClr val="212121"/>
                </a:solidFill>
                <a:effectLst/>
                <a:latin typeface="Helvetica Neue"/>
              </a:rPr>
              <a:t>Disfunctionele en / of Individualistische rollen</a:t>
            </a:r>
          </a:p>
          <a:p>
            <a:pPr marL="342900" lvl="0" indent="-342900">
              <a:lnSpc>
                <a:spcPct val="107000"/>
              </a:lnSpc>
              <a:buFont typeface="Courier New" panose="02070309020205020404" pitchFamily="49" charset="0"/>
              <a:buChar char="o"/>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5AF020-C6D6-44E8-8821-5C2122643FF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846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apple-system"/>
              </a:rPr>
              <a:t>Er zijn drie traditionele leiderschapsstijlen: democratisch, autocratisch en laissez-faire. Democratische leiders hechten waarde aan de inbreng van degenen aan wie zij leiding geven; autocratische leiders nemen beslissingen zonder hun teamleden te raadplegen; en Laissez faire (of afzijdige) managers laten hun ondergeschikten doen wat natuurlijk aanvoelt in een bepaalde situatie, met weinig of geen aanwijzingen van henzelf.</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5AF020-C6D6-44E8-8821-5C2122643FF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88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5AF020-C6D6-44E8-8821-5C2122643FF4}" type="slidenum">
              <a:rPr lang="nl-NL" smtClean="0"/>
              <a:t>2</a:t>
            </a:fld>
            <a:endParaRPr lang="nl-NL"/>
          </a:p>
        </p:txBody>
      </p:sp>
    </p:spTree>
    <p:extLst>
      <p:ext uri="{BB962C8B-B14F-4D97-AF65-F5344CB8AC3E}">
        <p14:creationId xmlns:p14="http://schemas.microsoft.com/office/powerpoint/2010/main" val="3287080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om voor te lezen, puur ter info!!!!</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43543-B225-4308-BAB0-1C576AA84EB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5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58585A"/>
                </a:solidFill>
                <a:effectLst/>
                <a:latin typeface="Myriad Pro"/>
              </a:rPr>
              <a:t>Volgens </a:t>
            </a:r>
            <a:r>
              <a:rPr lang="nl-NL" b="0" i="0" dirty="0" err="1">
                <a:solidFill>
                  <a:srgbClr val="58585A"/>
                </a:solidFill>
                <a:effectLst/>
                <a:latin typeface="Myriad Pro"/>
              </a:rPr>
              <a:t>Hersey</a:t>
            </a:r>
            <a:r>
              <a:rPr lang="nl-NL" b="0" i="0" dirty="0">
                <a:solidFill>
                  <a:srgbClr val="58585A"/>
                </a:solidFill>
                <a:effectLst/>
                <a:latin typeface="Myriad Pro"/>
              </a:rPr>
              <a:t> en Blanchard laten leidinggevenden 2 soorten gedrag zien: sturend en ondersteunend gedrag. De mate waarin ze dat doen, bepaalt hun leiderschapsstijl. </a:t>
            </a:r>
            <a:r>
              <a:rPr lang="nl-NL" b="0" i="0" dirty="0" err="1">
                <a:solidFill>
                  <a:srgbClr val="58585A"/>
                </a:solidFill>
                <a:effectLst/>
                <a:latin typeface="Myriad Pro"/>
              </a:rPr>
              <a:t>Hersey</a:t>
            </a:r>
            <a:r>
              <a:rPr lang="nl-NL" b="0" i="0" dirty="0">
                <a:solidFill>
                  <a:srgbClr val="58585A"/>
                </a:solidFill>
                <a:effectLst/>
                <a:latin typeface="Myriad Pro"/>
              </a:rPr>
              <a:t> en Blanchard onderscheiden 4 stijlen, die we onder verschillende benamingen tegenkomen.</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5AF020-C6D6-44E8-8821-5C2122643FF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801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Hou vol, blijf trots, zorg goed voor de eerste groepsleden en dans!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5AF020-C6D6-44E8-8821-5C2122643FF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77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3</a:t>
            </a:fld>
            <a:endParaRPr lang="nl-NL"/>
          </a:p>
        </p:txBody>
      </p:sp>
    </p:spTree>
    <p:extLst>
      <p:ext uri="{BB962C8B-B14F-4D97-AF65-F5344CB8AC3E}">
        <p14:creationId xmlns:p14="http://schemas.microsoft.com/office/powerpoint/2010/main" val="389975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Psychologie; gericht op individu </a:t>
            </a:r>
          </a:p>
          <a:p>
            <a:r>
              <a:rPr lang="nl-NL" dirty="0"/>
              <a:t>Sociologie gericht op groep </a:t>
            </a:r>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4</a:t>
            </a:fld>
            <a:endParaRPr lang="nl-NL"/>
          </a:p>
        </p:txBody>
      </p:sp>
    </p:spTree>
    <p:extLst>
      <p:ext uri="{BB962C8B-B14F-4D97-AF65-F5344CB8AC3E}">
        <p14:creationId xmlns:p14="http://schemas.microsoft.com/office/powerpoint/2010/main" val="294129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5</a:t>
            </a:fld>
            <a:endParaRPr lang="nl-NL"/>
          </a:p>
        </p:txBody>
      </p:sp>
    </p:spTree>
    <p:extLst>
      <p:ext uri="{BB962C8B-B14F-4D97-AF65-F5344CB8AC3E}">
        <p14:creationId xmlns:p14="http://schemas.microsoft.com/office/powerpoint/2010/main" val="376705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Primaire groep = persoonlijk, intiem, gezin en vrienden. </a:t>
            </a:r>
          </a:p>
          <a:p>
            <a:r>
              <a:rPr lang="nl-NL" dirty="0"/>
              <a:t>Secundaire groep = koele relaties, vaak werk, onpersoonlijk, formeel en rationeel </a:t>
            </a:r>
          </a:p>
          <a:p>
            <a:endParaRPr lang="nl-NL" dirty="0"/>
          </a:p>
          <a:p>
            <a:r>
              <a:rPr lang="nl-NL" dirty="0"/>
              <a:t>2. Informeel = vriendengroep o.i.d. </a:t>
            </a:r>
          </a:p>
          <a:p>
            <a:r>
              <a:rPr lang="nl-NL" dirty="0"/>
              <a:t>Formeel is als doel, regels en taken zijn vastgesteld </a:t>
            </a:r>
          </a:p>
          <a:p>
            <a:endParaRPr lang="nl-NL" dirty="0"/>
          </a:p>
          <a:p>
            <a:r>
              <a:rPr lang="nl-NL" dirty="0"/>
              <a:t>3. </a:t>
            </a:r>
            <a:r>
              <a:rPr lang="nl-NL" dirty="0" err="1"/>
              <a:t>Ingroup</a:t>
            </a:r>
            <a:r>
              <a:rPr lang="nl-NL" dirty="0"/>
              <a:t> = </a:t>
            </a:r>
            <a:r>
              <a:rPr lang="nl-NL" dirty="0" err="1"/>
              <a:t>wijgroep</a:t>
            </a:r>
            <a:r>
              <a:rPr lang="nl-NL" dirty="0"/>
              <a:t> </a:t>
            </a:r>
          </a:p>
          <a:p>
            <a:r>
              <a:rPr lang="nl-NL" dirty="0" err="1"/>
              <a:t>Outgroep</a:t>
            </a:r>
            <a:r>
              <a:rPr lang="nl-NL" dirty="0"/>
              <a:t> = zijgroep …. Uitsluiten van de </a:t>
            </a:r>
            <a:r>
              <a:rPr lang="nl-NL" dirty="0" err="1"/>
              <a:t>wijgroep</a:t>
            </a:r>
            <a:r>
              <a:rPr lang="nl-NL" dirty="0"/>
              <a:t> </a:t>
            </a:r>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6</a:t>
            </a:fld>
            <a:endParaRPr lang="nl-NL"/>
          </a:p>
        </p:txBody>
      </p:sp>
    </p:spTree>
    <p:extLst>
      <p:ext uri="{BB962C8B-B14F-4D97-AF65-F5344CB8AC3E}">
        <p14:creationId xmlns:p14="http://schemas.microsoft.com/office/powerpoint/2010/main" val="212955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5AF020-C6D6-44E8-8821-5C2122643FF4}" type="slidenum">
              <a:rPr lang="nl-NL" smtClean="0"/>
              <a:t>7</a:t>
            </a:fld>
            <a:endParaRPr lang="nl-NL"/>
          </a:p>
        </p:txBody>
      </p:sp>
    </p:spTree>
    <p:extLst>
      <p:ext uri="{BB962C8B-B14F-4D97-AF65-F5344CB8AC3E}">
        <p14:creationId xmlns:p14="http://schemas.microsoft.com/office/powerpoint/2010/main" val="405362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7143543-B225-4308-BAB0-1C576AA84EBB}" type="slidenum">
              <a:rPr lang="nl-NL" smtClean="0"/>
              <a:t>9</a:t>
            </a:fld>
            <a:endParaRPr lang="nl-NL"/>
          </a:p>
        </p:txBody>
      </p:sp>
    </p:spTree>
    <p:extLst>
      <p:ext uri="{BB962C8B-B14F-4D97-AF65-F5344CB8AC3E}">
        <p14:creationId xmlns:p14="http://schemas.microsoft.com/office/powerpoint/2010/main" val="16462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Simpele variant</a:t>
            </a:r>
          </a:p>
          <a:p>
            <a:pPr marL="228600" indent="-228600">
              <a:buAutoNum type="arabicPeriod"/>
            </a:pPr>
            <a:r>
              <a:rPr lang="nl-NL" dirty="0"/>
              <a:t>Communicatie als informatieoverdracht </a:t>
            </a:r>
          </a:p>
        </p:txBody>
      </p:sp>
      <p:sp>
        <p:nvSpPr>
          <p:cNvPr id="4" name="Tijdelijke aanduiding voor dianummer 3"/>
          <p:cNvSpPr>
            <a:spLocks noGrp="1"/>
          </p:cNvSpPr>
          <p:nvPr>
            <p:ph type="sldNum" sz="quarter" idx="5"/>
          </p:nvPr>
        </p:nvSpPr>
        <p:spPr/>
        <p:txBody>
          <a:bodyPr/>
          <a:lstStyle/>
          <a:p>
            <a:fld id="{1D5AF020-C6D6-44E8-8821-5C2122643FF4}" type="slidenum">
              <a:rPr lang="nl-NL" smtClean="0"/>
              <a:t>10</a:t>
            </a:fld>
            <a:endParaRPr lang="nl-NL"/>
          </a:p>
        </p:txBody>
      </p:sp>
    </p:spTree>
    <p:extLst>
      <p:ext uri="{BB962C8B-B14F-4D97-AF65-F5344CB8AC3E}">
        <p14:creationId xmlns:p14="http://schemas.microsoft.com/office/powerpoint/2010/main" val="73449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77930-2F02-48A3-97CA-D013BF3620C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5DC5EFA-B06B-4C48-98B8-5ECF923583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8270B89-1F08-4BBF-8586-3FF1D11239E5}"/>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09D0DF89-468E-477C-9F33-3019B4C78B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90420B-5117-496A-AE60-532C3EE4501D}"/>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216852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E4A70-9F03-44C2-A4C5-7642C7D5992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FFEB78F-6DF8-4354-A724-31A5A206ADA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365F5BE-0B7A-4923-9967-FEFC074E42F3}"/>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82C1DCB4-1C35-4E04-AAE3-D57ABCC7C4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0EDE21-24CE-4BFD-8FF0-A29B1859412F}"/>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247096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F83493B-5BD3-46AF-A77C-92E121A6295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C687DE6-6748-475E-A6B5-607CBC357EB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C49C3D-634A-4B4E-AD70-803375A90321}"/>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B4DF6A94-D04E-4353-BB94-941ACD6A9D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0894CF3-8D86-4B95-8E75-31620A5AE8C5}"/>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136307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808082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C2B0B26-DAE9-4BFB-A5D3-E67449819FE8}"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F93465-5F6D-4905-8679-3CFC81371F46}" type="slidenum">
              <a:rPr lang="nl-NL" smtClean="0"/>
              <a:t>‹nr.›</a:t>
            </a:fld>
            <a:endParaRPr lang="nl-NL"/>
          </a:p>
        </p:txBody>
      </p:sp>
    </p:spTree>
    <p:extLst>
      <p:ext uri="{BB962C8B-B14F-4D97-AF65-F5344CB8AC3E}">
        <p14:creationId xmlns:p14="http://schemas.microsoft.com/office/powerpoint/2010/main" val="350997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C4E3C-CD69-41B2-9DA9-289EB963A3B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420B45-0412-4114-821D-222C08611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61559A0-BEA9-4DFE-BEA3-60135E2DFD1C}"/>
              </a:ext>
            </a:extLst>
          </p:cNvPr>
          <p:cNvSpPr>
            <a:spLocks noGrp="1"/>
          </p:cNvSpPr>
          <p:nvPr>
            <p:ph type="dt" sz="half" idx="10"/>
          </p:nvPr>
        </p:nvSpPr>
        <p:spPr/>
        <p:txBody>
          <a:bodyPr/>
          <a:lstStyle/>
          <a:p>
            <a:fld id="{8BB0AF65-29CD-4004-AEDA-ACE86A82AD3B}"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EDDA622B-05AA-4F34-87AD-A3BC3E244E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B8053B-BA6E-4C83-A499-F3580B2A1CA5}"/>
              </a:ext>
            </a:extLst>
          </p:cNvPr>
          <p:cNvSpPr>
            <a:spLocks noGrp="1"/>
          </p:cNvSpPr>
          <p:nvPr>
            <p:ph type="sldNum" sz="quarter" idx="12"/>
          </p:nvPr>
        </p:nvSpPr>
        <p:spPr/>
        <p:txBody>
          <a:bodyPr/>
          <a:lstStyle/>
          <a:p>
            <a:fld id="{3B1B66CD-8A64-4564-B1EE-0341D7C27008}" type="slidenum">
              <a:rPr lang="nl-NL" smtClean="0"/>
              <a:t>‹nr.›</a:t>
            </a:fld>
            <a:endParaRPr lang="nl-NL"/>
          </a:p>
        </p:txBody>
      </p:sp>
    </p:spTree>
    <p:extLst>
      <p:ext uri="{BB962C8B-B14F-4D97-AF65-F5344CB8AC3E}">
        <p14:creationId xmlns:p14="http://schemas.microsoft.com/office/powerpoint/2010/main" val="1472995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C9511CF-254A-4EC1-8234-D93EB076845D}"/>
              </a:ext>
            </a:extLst>
          </p:cNvPr>
          <p:cNvSpPr>
            <a:spLocks noGrp="1"/>
          </p:cNvSpPr>
          <p:nvPr>
            <p:ph type="dt" sz="half" idx="10"/>
          </p:nvPr>
        </p:nvSpPr>
        <p:spPr/>
        <p:txBody>
          <a:bodyPr/>
          <a:lstStyle/>
          <a:p>
            <a:fld id="{8BB0AF65-29CD-4004-AEDA-ACE86A82AD3B}" type="datetimeFigureOut">
              <a:rPr lang="nl-NL" smtClean="0"/>
              <a:t>14-3-2023</a:t>
            </a:fld>
            <a:endParaRPr lang="nl-NL"/>
          </a:p>
        </p:txBody>
      </p:sp>
      <p:sp>
        <p:nvSpPr>
          <p:cNvPr id="3" name="Tijdelijke aanduiding voor voettekst 2">
            <a:extLst>
              <a:ext uri="{FF2B5EF4-FFF2-40B4-BE49-F238E27FC236}">
                <a16:creationId xmlns:a16="http://schemas.microsoft.com/office/drawing/2014/main" id="{822EBA00-1624-49B5-A62E-C55B0D08160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92322FF-9C28-4049-AA8D-0682A313A04D}"/>
              </a:ext>
            </a:extLst>
          </p:cNvPr>
          <p:cNvSpPr>
            <a:spLocks noGrp="1"/>
          </p:cNvSpPr>
          <p:nvPr>
            <p:ph type="sldNum" sz="quarter" idx="12"/>
          </p:nvPr>
        </p:nvSpPr>
        <p:spPr/>
        <p:txBody>
          <a:bodyPr/>
          <a:lstStyle/>
          <a:p>
            <a:fld id="{3B1B66CD-8A64-4564-B1EE-0341D7C27008}" type="slidenum">
              <a:rPr lang="nl-NL" smtClean="0"/>
              <a:t>‹nr.›</a:t>
            </a:fld>
            <a:endParaRPr lang="nl-NL"/>
          </a:p>
        </p:txBody>
      </p:sp>
    </p:spTree>
    <p:extLst>
      <p:ext uri="{BB962C8B-B14F-4D97-AF65-F5344CB8AC3E}">
        <p14:creationId xmlns:p14="http://schemas.microsoft.com/office/powerpoint/2010/main" val="33704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00648-4049-4413-8245-E984C9B8C7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ABFF75-9DD2-4CE2-80BA-220B62A9C9B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0983DF-EAD4-4FE9-927A-0B133831C758}"/>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9CA50BCB-A77A-4C97-9E43-D70776C2FF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C44A96-06BD-455D-B66F-92446150C07C}"/>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21972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FABDD-FEB3-4616-AC8A-1EC9F45540B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7588C30-65FB-4425-AEB2-DD4AC05C06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8084647-7298-4EBB-B7F2-F31D6D152181}"/>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6CA86348-62BB-44D8-B8C4-410C7AF384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05C4AE-861A-4338-BE83-A517C83ABE60}"/>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376192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CAA72-462A-428E-B822-E74329732F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E0CA4D1-70DC-4CFC-8617-83A485B5B49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4A69FB2-C771-4E32-AF79-3146DA4DEE4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E8A1C4B-8FEB-49F4-9768-A9263875EA36}"/>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6" name="Tijdelijke aanduiding voor voettekst 5">
            <a:extLst>
              <a:ext uri="{FF2B5EF4-FFF2-40B4-BE49-F238E27FC236}">
                <a16:creationId xmlns:a16="http://schemas.microsoft.com/office/drawing/2014/main" id="{67DF41BB-75FE-4A33-B8BA-914A0329BE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72BFC1-4066-4BBB-853F-9FA7BCC487D3}"/>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153739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5BF19-6D1B-4EF6-A36C-BC4A49E9576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9536564-15B2-425A-B1F7-416DB2B2F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C21007F-D42A-453A-9D58-3F5F7B814DB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9079BCD-8E51-4217-8530-92DA703FE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AC87C4B-209F-4E8D-93CF-9EFA6347AC1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FE99582-96CA-4341-8D62-7FF3D74174C5}"/>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8" name="Tijdelijke aanduiding voor voettekst 7">
            <a:extLst>
              <a:ext uri="{FF2B5EF4-FFF2-40B4-BE49-F238E27FC236}">
                <a16:creationId xmlns:a16="http://schemas.microsoft.com/office/drawing/2014/main" id="{EBC2EECD-08D5-47C1-B338-BDD5F83C66C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60A3018-72B2-4B2A-9F5E-0E83ACC542C6}"/>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73503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C1F55-0DC6-4478-B784-2DEE467C6B7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3E67C31-C891-4E53-9A2C-D77CF57D1ECD}"/>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4" name="Tijdelijke aanduiding voor voettekst 3">
            <a:extLst>
              <a:ext uri="{FF2B5EF4-FFF2-40B4-BE49-F238E27FC236}">
                <a16:creationId xmlns:a16="http://schemas.microsoft.com/office/drawing/2014/main" id="{4E6D2DD6-94EF-448D-BB7B-229037E6C10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F1605A3-741E-49DE-8A04-5F5F733BEC3D}"/>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2687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BDBD7B8-E55A-4554-8E1E-DC5915B2E713}"/>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3" name="Tijdelijke aanduiding voor voettekst 2">
            <a:extLst>
              <a:ext uri="{FF2B5EF4-FFF2-40B4-BE49-F238E27FC236}">
                <a16:creationId xmlns:a16="http://schemas.microsoft.com/office/drawing/2014/main" id="{F069E374-34D1-48B5-945C-7DAA1E2F4FB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B8A6F9E-5FD2-449C-975F-A23C35DC9E2A}"/>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220571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98A88-0E97-4A6F-8626-F11791C0CC0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AB56FB8-FFC5-4765-B524-2C9FA0329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8C9740B-8965-43F0-A6F2-4A588E658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5C2A622-5294-4CD5-97E0-C616C7AF598B}"/>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6" name="Tijdelijke aanduiding voor voettekst 5">
            <a:extLst>
              <a:ext uri="{FF2B5EF4-FFF2-40B4-BE49-F238E27FC236}">
                <a16:creationId xmlns:a16="http://schemas.microsoft.com/office/drawing/2014/main" id="{9B593CBB-A780-41C8-B4FF-AEA41A6D7FB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7860C1-7D9C-415C-95D3-E4731D0167DD}"/>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385216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312A4-262E-4795-B4D8-DB3698142C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B1CB693-A054-4B06-A08C-FAF4A8A2D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E04591E-5FE2-4340-BA0D-7C25DF0B1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EE2379-EF32-4AF4-879B-00554ECA48E6}"/>
              </a:ext>
            </a:extLst>
          </p:cNvPr>
          <p:cNvSpPr>
            <a:spLocks noGrp="1"/>
          </p:cNvSpPr>
          <p:nvPr>
            <p:ph type="dt" sz="half" idx="10"/>
          </p:nvPr>
        </p:nvSpPr>
        <p:spPr/>
        <p:txBody>
          <a:bodyPr/>
          <a:lstStyle/>
          <a:p>
            <a:fld id="{9CE7F0FA-6A59-4B60-94BF-88520D79025F}" type="datetimeFigureOut">
              <a:rPr lang="nl-NL" smtClean="0"/>
              <a:t>14-3-2023</a:t>
            </a:fld>
            <a:endParaRPr lang="nl-NL"/>
          </a:p>
        </p:txBody>
      </p:sp>
      <p:sp>
        <p:nvSpPr>
          <p:cNvPr id="6" name="Tijdelijke aanduiding voor voettekst 5">
            <a:extLst>
              <a:ext uri="{FF2B5EF4-FFF2-40B4-BE49-F238E27FC236}">
                <a16:creationId xmlns:a16="http://schemas.microsoft.com/office/drawing/2014/main" id="{35DA908F-278B-4717-B7D7-268F42E8188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5DF529-7505-46BF-B457-240293B06236}"/>
              </a:ext>
            </a:extLst>
          </p:cNvPr>
          <p:cNvSpPr>
            <a:spLocks noGrp="1"/>
          </p:cNvSpPr>
          <p:nvPr>
            <p:ph type="sldNum" sz="quarter" idx="12"/>
          </p:nvPr>
        </p:nvSpPr>
        <p:spPr/>
        <p:txBody>
          <a:bodyPr/>
          <a:lstStyle/>
          <a:p>
            <a:fld id="{CAD89449-47BE-425C-B89D-BE3289C4A057}" type="slidenum">
              <a:rPr lang="nl-NL" smtClean="0"/>
              <a:t>‹nr.›</a:t>
            </a:fld>
            <a:endParaRPr lang="nl-NL"/>
          </a:p>
        </p:txBody>
      </p:sp>
    </p:spTree>
    <p:extLst>
      <p:ext uri="{BB962C8B-B14F-4D97-AF65-F5344CB8AC3E}">
        <p14:creationId xmlns:p14="http://schemas.microsoft.com/office/powerpoint/2010/main" val="326392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10AFA4B-3861-45B1-BEB1-94FBCD24C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3A4E507-988C-4F36-B55A-9CD9E12FC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1DB2E6-232C-46E8-B70A-719AD93D8F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7F0FA-6A59-4B60-94BF-88520D79025F}"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920748EE-667C-4E24-B95B-A2DEF73412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E20F26A-D631-45BF-BCA7-AA1E3A27E7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89449-47BE-425C-B89D-BE3289C4A057}" type="slidenum">
              <a:rPr lang="nl-NL" smtClean="0"/>
              <a:t>‹nr.›</a:t>
            </a:fld>
            <a:endParaRPr lang="nl-NL"/>
          </a:p>
        </p:txBody>
      </p:sp>
    </p:spTree>
    <p:extLst>
      <p:ext uri="{BB962C8B-B14F-4D97-AF65-F5344CB8AC3E}">
        <p14:creationId xmlns:p14="http://schemas.microsoft.com/office/powerpoint/2010/main" val="383995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57163743"/>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4C2B0B26-DAE9-4BFB-A5D3-E67449819FE8}" type="datetimeFigureOut">
              <a:rPr lang="nl-NL" smtClean="0"/>
              <a:t>14-3-2023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98F93465-5F6D-4905-8679-3CFC81371F46}"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4979390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123management.nl/0/030_cultuur/a300_cultuur_13_conflictstijlen.html" TargetMode="External"/><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HJg10H39FhE?start=23&amp;feature=oembed" TargetMode="Externa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ideo" Target="https://www.youtube.com/embed/hO8MwBZl-Vc?start=23&amp;feature=oembed" TargetMode="Externa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1qzzYrCTKuk?list=PL35iZggw6pXek2GjcKSidSOT4DhP7mC3X"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nRYRZg8YSso?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0E45D-25C0-4F9C-9E97-D4DA7A94D74C}"/>
              </a:ext>
            </a:extLst>
          </p:cNvPr>
          <p:cNvSpPr>
            <a:spLocks noGrp="1"/>
          </p:cNvSpPr>
          <p:nvPr>
            <p:ph type="ctrTitle"/>
          </p:nvPr>
        </p:nvSpPr>
        <p:spPr/>
        <p:txBody>
          <a:bodyPr/>
          <a:lstStyle/>
          <a:p>
            <a:r>
              <a:rPr lang="nl-NL" dirty="0"/>
              <a:t>Workshop Groepsdynamica</a:t>
            </a:r>
          </a:p>
        </p:txBody>
      </p:sp>
      <p:sp>
        <p:nvSpPr>
          <p:cNvPr id="3" name="Ondertitel 2">
            <a:extLst>
              <a:ext uri="{FF2B5EF4-FFF2-40B4-BE49-F238E27FC236}">
                <a16:creationId xmlns:a16="http://schemas.microsoft.com/office/drawing/2014/main" id="{91B3570B-25BF-4772-B244-298E0B5C110B}"/>
              </a:ext>
            </a:extLst>
          </p:cNvPr>
          <p:cNvSpPr>
            <a:spLocks noGrp="1"/>
          </p:cNvSpPr>
          <p:nvPr>
            <p:ph type="subTitle" idx="1"/>
          </p:nvPr>
        </p:nvSpPr>
        <p:spPr/>
        <p:txBody>
          <a:bodyPr/>
          <a:lstStyle/>
          <a:p>
            <a:r>
              <a:rPr lang="nl-NL" dirty="0"/>
              <a:t>DCV 2023 woensdag 15 maart </a:t>
            </a:r>
          </a:p>
        </p:txBody>
      </p:sp>
    </p:spTree>
    <p:extLst>
      <p:ext uri="{BB962C8B-B14F-4D97-AF65-F5344CB8AC3E}">
        <p14:creationId xmlns:p14="http://schemas.microsoft.com/office/powerpoint/2010/main" val="82251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39AF0-75F3-4914-9294-3D572CF9EC05}"/>
              </a:ext>
            </a:extLst>
          </p:cNvPr>
          <p:cNvSpPr>
            <a:spLocks noGrp="1"/>
          </p:cNvSpPr>
          <p:nvPr>
            <p:ph type="title"/>
          </p:nvPr>
        </p:nvSpPr>
        <p:spPr/>
        <p:txBody>
          <a:bodyPr/>
          <a:lstStyle/>
          <a:p>
            <a:r>
              <a:rPr lang="nl-NL" dirty="0"/>
              <a:t>Het proces van communicatie </a:t>
            </a:r>
            <a:br>
              <a:rPr lang="nl-NL" dirty="0"/>
            </a:br>
            <a:endParaRPr lang="nl-NL" dirty="0"/>
          </a:p>
        </p:txBody>
      </p:sp>
      <p:graphicFrame>
        <p:nvGraphicFramePr>
          <p:cNvPr id="5" name="Diagram 4">
            <a:extLst>
              <a:ext uri="{FF2B5EF4-FFF2-40B4-BE49-F238E27FC236}">
                <a16:creationId xmlns:a16="http://schemas.microsoft.com/office/drawing/2014/main" id="{6C5DFD7F-0390-4A99-8275-43272B094BCD}"/>
              </a:ext>
            </a:extLst>
          </p:cNvPr>
          <p:cNvGraphicFramePr/>
          <p:nvPr>
            <p:extLst>
              <p:ext uri="{D42A27DB-BD31-4B8C-83A1-F6EECF244321}">
                <p14:modId xmlns:p14="http://schemas.microsoft.com/office/powerpoint/2010/main" val="1775722796"/>
              </p:ext>
            </p:extLst>
          </p:nvPr>
        </p:nvGraphicFramePr>
        <p:xfrm>
          <a:off x="2891652" y="775010"/>
          <a:ext cx="5787286" cy="2653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CC5936C2-7B73-464C-A357-090AAD9480D6}"/>
              </a:ext>
            </a:extLst>
          </p:cNvPr>
          <p:cNvGraphicFramePr/>
          <p:nvPr>
            <p:extLst>
              <p:ext uri="{D42A27DB-BD31-4B8C-83A1-F6EECF244321}">
                <p14:modId xmlns:p14="http://schemas.microsoft.com/office/powerpoint/2010/main" val="1856026619"/>
              </p:ext>
            </p:extLst>
          </p:nvPr>
        </p:nvGraphicFramePr>
        <p:xfrm>
          <a:off x="570571" y="2442117"/>
          <a:ext cx="11050858" cy="39921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Ovaal 6">
            <a:extLst>
              <a:ext uri="{FF2B5EF4-FFF2-40B4-BE49-F238E27FC236}">
                <a16:creationId xmlns:a16="http://schemas.microsoft.com/office/drawing/2014/main" id="{47268432-D83F-4476-856E-08DE622CA50D}"/>
              </a:ext>
            </a:extLst>
          </p:cNvPr>
          <p:cNvSpPr/>
          <p:nvPr/>
        </p:nvSpPr>
        <p:spPr>
          <a:xfrm>
            <a:off x="4315522" y="5567924"/>
            <a:ext cx="1668966" cy="103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Ruis </a:t>
            </a:r>
          </a:p>
        </p:txBody>
      </p:sp>
      <p:cxnSp>
        <p:nvCxnSpPr>
          <p:cNvPr id="9" name="Rechte verbindingslijn met pijl 8">
            <a:extLst>
              <a:ext uri="{FF2B5EF4-FFF2-40B4-BE49-F238E27FC236}">
                <a16:creationId xmlns:a16="http://schemas.microsoft.com/office/drawing/2014/main" id="{C2383EEB-5EF1-480B-A743-B5C83FFD9304}"/>
              </a:ext>
            </a:extLst>
          </p:cNvPr>
          <p:cNvCxnSpPr>
            <a:cxnSpLocks/>
          </p:cNvCxnSpPr>
          <p:nvPr/>
        </p:nvCxnSpPr>
        <p:spPr>
          <a:xfrm flipV="1">
            <a:off x="5150005" y="4962293"/>
            <a:ext cx="0" cy="5687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92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BACA510-3ACA-4B05-BD06-F7A2441A0297}"/>
              </a:ext>
            </a:extLst>
          </p:cNvPr>
          <p:cNvSpPr txBox="1"/>
          <p:nvPr/>
        </p:nvSpPr>
        <p:spPr>
          <a:xfrm>
            <a:off x="417227" y="854593"/>
            <a:ext cx="10575235" cy="2478627"/>
          </a:xfrm>
          <a:prstGeom prst="rect">
            <a:avLst/>
          </a:prstGeom>
          <a:noFill/>
        </p:spPr>
        <p:txBody>
          <a:bodyPr wrap="square" lIns="91440" tIns="45720" rIns="91440" bIns="45720" rtlCol="0" anchor="t">
            <a:spAutoFit/>
          </a:bodyPr>
          <a:lstStyle/>
          <a:p>
            <a:pPr lvl="1">
              <a:lnSpc>
                <a:spcPct val="107000"/>
              </a:lnSpc>
            </a:pPr>
            <a:r>
              <a:rPr lang="nl-NL" sz="2000" dirty="0"/>
              <a:t>Als je een groep begeleidt is </a:t>
            </a:r>
            <a:r>
              <a:rPr lang="nl-NL" sz="2000" b="1" dirty="0"/>
              <a:t>communicatie</a:t>
            </a:r>
            <a:r>
              <a:rPr lang="nl-NL" sz="2000" dirty="0"/>
              <a:t> heel belangrijk. Drie onderdelen die belangrijk zijn om meer over te weten: </a:t>
            </a:r>
          </a:p>
          <a:p>
            <a:pPr lvl="1">
              <a:lnSpc>
                <a:spcPct val="107000"/>
              </a:lnSpc>
            </a:pPr>
            <a:endParaRPr lang="nl-NL" sz="2000" dirty="0"/>
          </a:p>
          <a:p>
            <a:pPr marL="800100" lvl="1" indent="-342900">
              <a:lnSpc>
                <a:spcPct val="107000"/>
              </a:lnSpc>
              <a:buFont typeface="Courier New" panose="02070309020205020404" pitchFamily="49" charset="0"/>
              <a:buChar char="o"/>
            </a:pPr>
            <a:r>
              <a:rPr lang="nl-NL" sz="2000" dirty="0">
                <a:effectLst/>
                <a:ea typeface="Calibri" panose="020F0502020204030204" pitchFamily="34" charset="0"/>
                <a:cs typeface="Times New Roman" panose="02020603050405020304" pitchFamily="18" charset="0"/>
              </a:rPr>
              <a:t>Gebrekkige communicatie</a:t>
            </a:r>
          </a:p>
          <a:p>
            <a:pPr marL="742950" lvl="1" indent="-285750">
              <a:lnSpc>
                <a:spcPct val="107000"/>
              </a:lnSpc>
              <a:buFont typeface="Courier New" panose="02070309020205020404" pitchFamily="49" charset="0"/>
              <a:buChar char="o"/>
            </a:pPr>
            <a:r>
              <a:rPr lang="nl-NL" sz="2000" dirty="0">
                <a:effectLst/>
                <a:ea typeface="Calibri" panose="020F0502020204030204" pitchFamily="34" charset="0"/>
                <a:cs typeface="Times New Roman" panose="02020603050405020304" pitchFamily="18" charset="0"/>
              </a:rPr>
              <a:t> Onderstroom en bovenstroom in communicatie</a:t>
            </a:r>
          </a:p>
          <a:p>
            <a:pPr marL="742950" lvl="1" indent="-285750">
              <a:lnSpc>
                <a:spcPct val="107000"/>
              </a:lnSpc>
              <a:spcAft>
                <a:spcPts val="800"/>
              </a:spcAft>
              <a:buFont typeface="Courier New" panose="02070309020205020404" pitchFamily="49" charset="0"/>
              <a:buChar char="o"/>
            </a:pPr>
            <a:r>
              <a:rPr lang="nl-NL" sz="2000" dirty="0">
                <a:effectLst/>
                <a:ea typeface="Calibri" panose="020F0502020204030204" pitchFamily="34" charset="0"/>
                <a:cs typeface="Times New Roman" panose="02020603050405020304" pitchFamily="18" charset="0"/>
              </a:rPr>
              <a:t> Groepen met geheimen</a:t>
            </a:r>
          </a:p>
          <a:p>
            <a:endParaRPr lang="nl-NL" sz="2000" dirty="0"/>
          </a:p>
        </p:txBody>
      </p:sp>
      <p:pic>
        <p:nvPicPr>
          <p:cNvPr id="2" name="Afbeelding 1">
            <a:extLst>
              <a:ext uri="{FF2B5EF4-FFF2-40B4-BE49-F238E27FC236}">
                <a16:creationId xmlns:a16="http://schemas.microsoft.com/office/drawing/2014/main" id="{48729AAD-3806-4528-B4BB-471E05990462}"/>
              </a:ext>
            </a:extLst>
          </p:cNvPr>
          <p:cNvPicPr>
            <a:picLocks noChangeAspect="1"/>
          </p:cNvPicPr>
          <p:nvPr/>
        </p:nvPicPr>
        <p:blipFill>
          <a:blip r:embed="rId3"/>
          <a:stretch>
            <a:fillRect/>
          </a:stretch>
        </p:blipFill>
        <p:spPr>
          <a:xfrm>
            <a:off x="6611510" y="2141034"/>
            <a:ext cx="5061809" cy="4089942"/>
          </a:xfrm>
          <a:prstGeom prst="rect">
            <a:avLst/>
          </a:prstGeom>
        </p:spPr>
      </p:pic>
    </p:spTree>
    <p:extLst>
      <p:ext uri="{BB962C8B-B14F-4D97-AF65-F5344CB8AC3E}">
        <p14:creationId xmlns:p14="http://schemas.microsoft.com/office/powerpoint/2010/main" val="99364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B6D02B-DBD8-48DF-87B7-448C3AC4A206}"/>
              </a:ext>
            </a:extLst>
          </p:cNvPr>
          <p:cNvSpPr>
            <a:spLocks noGrp="1"/>
          </p:cNvSpPr>
          <p:nvPr>
            <p:ph type="title"/>
          </p:nvPr>
        </p:nvSpPr>
        <p:spPr/>
        <p:txBody>
          <a:bodyPr/>
          <a:lstStyle/>
          <a:p>
            <a:pPr lvl="1">
              <a:lnSpc>
                <a:spcPct val="107000"/>
              </a:lnSpc>
            </a:pPr>
            <a:r>
              <a:rPr lang="nl-NL" sz="4000" dirty="0">
                <a:effectLst/>
                <a:ea typeface="Calibri" panose="020F0502020204030204" pitchFamily="34" charset="0"/>
                <a:cs typeface="Times New Roman" panose="02020603050405020304" pitchFamily="18" charset="0"/>
              </a:rPr>
              <a:t>Gebr</a:t>
            </a:r>
            <a:r>
              <a:rPr lang="nl-NL" sz="4000" dirty="0">
                <a:effectLst/>
                <a:latin typeface="+mn-lt"/>
                <a:ea typeface="Calibri" panose="020F0502020204030204" pitchFamily="34" charset="0"/>
                <a:cs typeface="Times New Roman" panose="02020603050405020304" pitchFamily="18" charset="0"/>
              </a:rPr>
              <a:t>e</a:t>
            </a:r>
            <a:r>
              <a:rPr lang="nl-NL" sz="4000" dirty="0">
                <a:effectLst/>
                <a:ea typeface="Calibri" panose="020F0502020204030204" pitchFamily="34" charset="0"/>
                <a:cs typeface="Times New Roman" panose="02020603050405020304" pitchFamily="18" charset="0"/>
              </a:rPr>
              <a:t>kkige communicatie</a:t>
            </a:r>
            <a:br>
              <a:rPr lang="nl-NL" sz="4000" dirty="0">
                <a:effectLst/>
                <a:ea typeface="Calibri" panose="020F0502020204030204" pitchFamily="34" charset="0"/>
                <a:cs typeface="Times New Roman" panose="02020603050405020304" pitchFamily="18" charset="0"/>
              </a:rPr>
            </a:br>
            <a:endParaRPr lang="nl-NL" dirty="0"/>
          </a:p>
        </p:txBody>
      </p:sp>
      <p:sp>
        <p:nvSpPr>
          <p:cNvPr id="2" name="Tekstvak 1">
            <a:extLst>
              <a:ext uri="{FF2B5EF4-FFF2-40B4-BE49-F238E27FC236}">
                <a16:creationId xmlns:a16="http://schemas.microsoft.com/office/drawing/2014/main" id="{6A62FF23-8169-44B3-A7FF-345ABB6DB5E3}"/>
              </a:ext>
            </a:extLst>
          </p:cNvPr>
          <p:cNvSpPr txBox="1"/>
          <p:nvPr/>
        </p:nvSpPr>
        <p:spPr>
          <a:xfrm>
            <a:off x="404444" y="1530667"/>
            <a:ext cx="9656956" cy="923330"/>
          </a:xfrm>
          <a:prstGeom prst="rect">
            <a:avLst/>
          </a:prstGeom>
          <a:noFill/>
        </p:spPr>
        <p:txBody>
          <a:bodyPr wrap="square" rtlCol="0">
            <a:spAutoFit/>
          </a:bodyPr>
          <a:lstStyle/>
          <a:p>
            <a:r>
              <a:rPr lang="nl-NL" dirty="0"/>
              <a:t>Niet altijd komt de boodschap bij de ontvanger over zoals het bedoeld is door de zender. </a:t>
            </a:r>
          </a:p>
          <a:p>
            <a:r>
              <a:rPr lang="nl-NL" dirty="0"/>
              <a:t> </a:t>
            </a:r>
          </a:p>
          <a:p>
            <a:endParaRPr lang="nl-NL" dirty="0"/>
          </a:p>
        </p:txBody>
      </p:sp>
      <p:sp>
        <p:nvSpPr>
          <p:cNvPr id="3" name="Tekstvak 2">
            <a:extLst>
              <a:ext uri="{FF2B5EF4-FFF2-40B4-BE49-F238E27FC236}">
                <a16:creationId xmlns:a16="http://schemas.microsoft.com/office/drawing/2014/main" id="{68DDEB1A-3ADD-4369-AC38-6BE20D110AAA}"/>
              </a:ext>
            </a:extLst>
          </p:cNvPr>
          <p:cNvSpPr txBox="1"/>
          <p:nvPr/>
        </p:nvSpPr>
        <p:spPr>
          <a:xfrm>
            <a:off x="641617" y="2340670"/>
            <a:ext cx="4493942" cy="1200329"/>
          </a:xfrm>
          <a:prstGeom prst="rect">
            <a:avLst/>
          </a:prstGeom>
          <a:solidFill>
            <a:schemeClr val="accent4"/>
          </a:solidFill>
        </p:spPr>
        <p:txBody>
          <a:bodyPr wrap="square" rtlCol="0">
            <a:spAutoFit/>
          </a:bodyPr>
          <a:lstStyle/>
          <a:p>
            <a:pPr algn="ctr"/>
            <a:r>
              <a:rPr lang="nl-NL" sz="2400" dirty="0">
                <a:latin typeface="Algerian" panose="04020705040A02060702" pitchFamily="82" charset="0"/>
              </a:rPr>
              <a:t>Door Ander woord- of taalgebruik </a:t>
            </a:r>
          </a:p>
          <a:p>
            <a:pPr algn="ctr"/>
            <a:r>
              <a:rPr lang="nl-NL" sz="2400" dirty="0">
                <a:latin typeface="Algerian" panose="04020705040A02060702" pitchFamily="82" charset="0"/>
              </a:rPr>
              <a:t>dan de ontvanger</a:t>
            </a:r>
          </a:p>
        </p:txBody>
      </p:sp>
      <p:sp>
        <p:nvSpPr>
          <p:cNvPr id="5" name="Tekstvak 4">
            <a:extLst>
              <a:ext uri="{FF2B5EF4-FFF2-40B4-BE49-F238E27FC236}">
                <a16:creationId xmlns:a16="http://schemas.microsoft.com/office/drawing/2014/main" id="{D0ADE58B-3599-4B15-AC27-58B69C907F57}"/>
              </a:ext>
            </a:extLst>
          </p:cNvPr>
          <p:cNvSpPr txBox="1"/>
          <p:nvPr/>
        </p:nvSpPr>
        <p:spPr>
          <a:xfrm>
            <a:off x="5929575" y="4327557"/>
            <a:ext cx="4549931" cy="1815882"/>
          </a:xfrm>
          <a:prstGeom prst="rect">
            <a:avLst/>
          </a:prstGeom>
          <a:solidFill>
            <a:schemeClr val="accent6"/>
          </a:solidFill>
        </p:spPr>
        <p:txBody>
          <a:bodyPr wrap="square" rtlCol="0">
            <a:spAutoFit/>
          </a:bodyPr>
          <a:lstStyle/>
          <a:p>
            <a:r>
              <a:rPr lang="nl-NL" sz="2800" dirty="0">
                <a:latin typeface="Comic Sans MS" panose="030F0702030302020204" pitchFamily="66" charset="0"/>
              </a:rPr>
              <a:t>Door ruis, bijvoorbeeld door  mompelend praten, achtergrondgeluid of andere zaken die afleiden. </a:t>
            </a:r>
          </a:p>
        </p:txBody>
      </p:sp>
      <p:sp>
        <p:nvSpPr>
          <p:cNvPr id="7" name="Ovaal 6">
            <a:extLst>
              <a:ext uri="{FF2B5EF4-FFF2-40B4-BE49-F238E27FC236}">
                <a16:creationId xmlns:a16="http://schemas.microsoft.com/office/drawing/2014/main" id="{D1234BAA-5A46-43E9-9A42-6A37EE147EEB}"/>
              </a:ext>
            </a:extLst>
          </p:cNvPr>
          <p:cNvSpPr/>
          <p:nvPr/>
        </p:nvSpPr>
        <p:spPr>
          <a:xfrm>
            <a:off x="1271240" y="4029824"/>
            <a:ext cx="4059044" cy="194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Modern Love" panose="04090805081005020601" pitchFamily="82" charset="0"/>
              </a:rPr>
              <a:t>Door vooroordelen of eigen ideeën van de ontvanger</a:t>
            </a:r>
          </a:p>
        </p:txBody>
      </p:sp>
      <p:sp>
        <p:nvSpPr>
          <p:cNvPr id="8" name="Ovaal 7">
            <a:extLst>
              <a:ext uri="{FF2B5EF4-FFF2-40B4-BE49-F238E27FC236}">
                <a16:creationId xmlns:a16="http://schemas.microsoft.com/office/drawing/2014/main" id="{4E02207F-6B0D-425A-AE0F-7224E199217E}"/>
              </a:ext>
            </a:extLst>
          </p:cNvPr>
          <p:cNvSpPr/>
          <p:nvPr/>
        </p:nvSpPr>
        <p:spPr>
          <a:xfrm>
            <a:off x="5330284" y="1951463"/>
            <a:ext cx="6088566" cy="2027756"/>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ysClr val="windowText" lastClr="000000"/>
                </a:solidFill>
                <a:latin typeface="Lucida Sans Typewriter" panose="020B0509030504030204" pitchFamily="49" charset="0"/>
              </a:rPr>
              <a:t>De ontvanger interpreteert de boodschap anders dan de zender hem bedoeld heeft.</a:t>
            </a:r>
          </a:p>
        </p:txBody>
      </p:sp>
    </p:spTree>
    <p:extLst>
      <p:ext uri="{BB962C8B-B14F-4D97-AF65-F5344CB8AC3E}">
        <p14:creationId xmlns:p14="http://schemas.microsoft.com/office/powerpoint/2010/main" val="330708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B6D02B-DBD8-48DF-87B7-448C3AC4A206}"/>
              </a:ext>
            </a:extLst>
          </p:cNvPr>
          <p:cNvSpPr>
            <a:spLocks noGrp="1"/>
          </p:cNvSpPr>
          <p:nvPr>
            <p:ph type="title"/>
          </p:nvPr>
        </p:nvSpPr>
        <p:spPr/>
        <p:txBody>
          <a:bodyPr/>
          <a:lstStyle/>
          <a:p>
            <a:r>
              <a:rPr lang="nl-NL" sz="4000" b="0" dirty="0">
                <a:effectLst/>
                <a:latin typeface="+mn-lt"/>
                <a:ea typeface="Calibri" panose="020F0502020204030204" pitchFamily="34" charset="0"/>
                <a:cs typeface="Times New Roman" panose="02020603050405020304" pitchFamily="18" charset="0"/>
              </a:rPr>
              <a:t>Onderstroom en bovenstroom in communicatie</a:t>
            </a:r>
            <a:br>
              <a:rPr lang="nl-NL" sz="4000" dirty="0">
                <a:effectLst/>
                <a:ea typeface="Calibri" panose="020F0502020204030204" pitchFamily="34" charset="0"/>
                <a:cs typeface="Times New Roman" panose="02020603050405020304" pitchFamily="18" charset="0"/>
              </a:rPr>
            </a:br>
            <a:br>
              <a:rPr lang="nl-NL" dirty="0">
                <a:effectLst/>
                <a:latin typeface="Calibri" panose="020F0502020204030204" pitchFamily="34" charset="0"/>
                <a:ea typeface="Calibri" panose="020F0502020204030204" pitchFamily="34" charset="0"/>
                <a:cs typeface="Times New Roman" panose="02020603050405020304" pitchFamily="18" charset="0"/>
              </a:rPr>
            </a:br>
            <a:endParaRPr lang="nl-NL" dirty="0"/>
          </a:p>
        </p:txBody>
      </p:sp>
      <p:pic>
        <p:nvPicPr>
          <p:cNvPr id="2" name="Afbeelding 1">
            <a:extLst>
              <a:ext uri="{FF2B5EF4-FFF2-40B4-BE49-F238E27FC236}">
                <a16:creationId xmlns:a16="http://schemas.microsoft.com/office/drawing/2014/main" id="{A342D489-36E0-41F3-9DCD-F8641CD88DF3}"/>
              </a:ext>
            </a:extLst>
          </p:cNvPr>
          <p:cNvPicPr>
            <a:picLocks noChangeAspect="1"/>
          </p:cNvPicPr>
          <p:nvPr/>
        </p:nvPicPr>
        <p:blipFill>
          <a:blip r:embed="rId3"/>
          <a:stretch>
            <a:fillRect/>
          </a:stretch>
        </p:blipFill>
        <p:spPr>
          <a:xfrm>
            <a:off x="2055310" y="1594624"/>
            <a:ext cx="6586042" cy="5083601"/>
          </a:xfrm>
          <a:prstGeom prst="rect">
            <a:avLst/>
          </a:prstGeom>
        </p:spPr>
      </p:pic>
    </p:spTree>
    <p:extLst>
      <p:ext uri="{BB962C8B-B14F-4D97-AF65-F5344CB8AC3E}">
        <p14:creationId xmlns:p14="http://schemas.microsoft.com/office/powerpoint/2010/main" val="336145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11E4672-3CA3-4E15-A670-A0FC0FCE2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3689217"/>
            <a:ext cx="7458075" cy="247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vak 4">
            <a:extLst>
              <a:ext uri="{FF2B5EF4-FFF2-40B4-BE49-F238E27FC236}">
                <a16:creationId xmlns:a16="http://schemas.microsoft.com/office/drawing/2014/main" id="{CCE3EF6F-81B8-4E40-88A1-D0324A64FEEA}"/>
              </a:ext>
            </a:extLst>
          </p:cNvPr>
          <p:cNvSpPr txBox="1"/>
          <p:nvPr/>
        </p:nvSpPr>
        <p:spPr>
          <a:xfrm>
            <a:off x="914401" y="708546"/>
            <a:ext cx="9456465" cy="2585323"/>
          </a:xfrm>
          <a:prstGeom prst="rect">
            <a:avLst/>
          </a:prstGeom>
          <a:noFill/>
        </p:spPr>
        <p:txBody>
          <a:bodyPr wrap="square">
            <a:spAutoFit/>
          </a:bodyPr>
          <a:lstStyle/>
          <a:p>
            <a:r>
              <a:rPr lang="nl-NL" b="1" dirty="0"/>
              <a:t>ONDERSTROOM: </a:t>
            </a:r>
          </a:p>
          <a:p>
            <a:r>
              <a:rPr lang="nl-NL" dirty="0"/>
              <a:t>In een groep zitten mensen elkaar de hele tijd te beïnvloeden, of ze het nou willen of niet. Individueel gedrag heeft effecten op het groepsgedrag, op de groepsdynamiek, zowel in de bovenstroom als in de onderstroom. Het omgekeerde geldt ook: de groep beïnvloedt het individu. Zo ontstaat vaak:</a:t>
            </a:r>
          </a:p>
          <a:p>
            <a:endParaRPr lang="nl-NL" dirty="0"/>
          </a:p>
          <a:p>
            <a:pPr marL="285750" indent="-285750">
              <a:buFontTx/>
              <a:buChar char="-"/>
            </a:pPr>
            <a:r>
              <a:rPr lang="nl-NL" dirty="0"/>
              <a:t>Een systeem van onderlinge verhoudingen, relaties en rollen. </a:t>
            </a:r>
          </a:p>
          <a:p>
            <a:pPr marL="285750" indent="-285750">
              <a:buFontTx/>
              <a:buChar char="-"/>
            </a:pPr>
            <a:r>
              <a:rPr lang="nl-NL" dirty="0"/>
              <a:t>Een geheel van ongeschreven regels, normen en waarden. </a:t>
            </a:r>
          </a:p>
          <a:p>
            <a:pPr marL="285750" indent="-285750">
              <a:buFontTx/>
              <a:buChar char="-"/>
            </a:pPr>
            <a:r>
              <a:rPr lang="nl-NL" dirty="0"/>
              <a:t>Een proces van betekenisgeving – het is dus dynamisch.</a:t>
            </a:r>
          </a:p>
        </p:txBody>
      </p:sp>
    </p:spTree>
    <p:extLst>
      <p:ext uri="{BB962C8B-B14F-4D97-AF65-F5344CB8AC3E}">
        <p14:creationId xmlns:p14="http://schemas.microsoft.com/office/powerpoint/2010/main" val="374463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D4BCB879-5663-4D1E-A62C-2237B9358269}"/>
              </a:ext>
            </a:extLst>
          </p:cNvPr>
          <p:cNvSpPr txBox="1"/>
          <p:nvPr/>
        </p:nvSpPr>
        <p:spPr>
          <a:xfrm>
            <a:off x="437685" y="636007"/>
            <a:ext cx="6094140" cy="703078"/>
          </a:xfrm>
          <a:prstGeom prst="rect">
            <a:avLst/>
          </a:prstGeom>
          <a:noFill/>
        </p:spPr>
        <p:txBody>
          <a:bodyPr wrap="square">
            <a:spAutoFit/>
          </a:bodyPr>
          <a:lstStyle/>
          <a:p>
            <a:pPr lvl="1">
              <a:lnSpc>
                <a:spcPct val="107000"/>
              </a:lnSpc>
              <a:spcAft>
                <a:spcPts val="800"/>
              </a:spcAft>
            </a:pPr>
            <a:r>
              <a:rPr lang="nl-NL" sz="4000" dirty="0">
                <a:effectLst/>
                <a:ea typeface="Calibri" panose="020F0502020204030204" pitchFamily="34" charset="0"/>
                <a:cs typeface="Times New Roman" panose="02020603050405020304" pitchFamily="18" charset="0"/>
              </a:rPr>
              <a:t>Groepen met geheimen</a:t>
            </a:r>
          </a:p>
        </p:txBody>
      </p:sp>
      <p:pic>
        <p:nvPicPr>
          <p:cNvPr id="3" name="Afbeelding 2">
            <a:extLst>
              <a:ext uri="{FF2B5EF4-FFF2-40B4-BE49-F238E27FC236}">
                <a16:creationId xmlns:a16="http://schemas.microsoft.com/office/drawing/2014/main" id="{7E97D42E-6131-408A-AEDA-8CF4DF76A8A6}"/>
              </a:ext>
            </a:extLst>
          </p:cNvPr>
          <p:cNvPicPr>
            <a:picLocks noChangeAspect="1"/>
          </p:cNvPicPr>
          <p:nvPr/>
        </p:nvPicPr>
        <p:blipFill>
          <a:blip r:embed="rId3"/>
          <a:stretch>
            <a:fillRect/>
          </a:stretch>
        </p:blipFill>
        <p:spPr>
          <a:xfrm>
            <a:off x="1002681" y="1407386"/>
            <a:ext cx="5275456" cy="2954255"/>
          </a:xfrm>
          <a:prstGeom prst="rect">
            <a:avLst/>
          </a:prstGeom>
        </p:spPr>
      </p:pic>
      <p:sp>
        <p:nvSpPr>
          <p:cNvPr id="4" name="Tekstvak 3">
            <a:extLst>
              <a:ext uri="{FF2B5EF4-FFF2-40B4-BE49-F238E27FC236}">
                <a16:creationId xmlns:a16="http://schemas.microsoft.com/office/drawing/2014/main" id="{B9C7DE54-19E3-49FD-8578-C45A0D01F91B}"/>
              </a:ext>
            </a:extLst>
          </p:cNvPr>
          <p:cNvSpPr txBox="1"/>
          <p:nvPr/>
        </p:nvSpPr>
        <p:spPr>
          <a:xfrm>
            <a:off x="1002680" y="4616605"/>
            <a:ext cx="5275457" cy="2031325"/>
          </a:xfrm>
          <a:prstGeom prst="rect">
            <a:avLst/>
          </a:prstGeom>
          <a:noFill/>
        </p:spPr>
        <p:txBody>
          <a:bodyPr wrap="square" rtlCol="0">
            <a:spAutoFit/>
          </a:bodyPr>
          <a:lstStyle/>
          <a:p>
            <a:r>
              <a:rPr lang="nl-NL" dirty="0"/>
              <a:t>Iemand kan een geheim hebben; dat kost energie en alertheid. Misschien is het geheim gedeeld met iemand anders in de groep; zo ontstaat er een subgroep. Er kunnen ondoorzichtige dingen in de onderstroom. Het zorgt voor ‘</a:t>
            </a:r>
            <a:r>
              <a:rPr lang="nl-NL" dirty="0" err="1"/>
              <a:t>splitting</a:t>
            </a:r>
            <a:r>
              <a:rPr lang="nl-NL" dirty="0"/>
              <a:t>’ in de groep. </a:t>
            </a:r>
          </a:p>
          <a:p>
            <a:endParaRPr lang="nl-NL" dirty="0"/>
          </a:p>
          <a:p>
            <a:endParaRPr lang="nl-NL" dirty="0"/>
          </a:p>
        </p:txBody>
      </p:sp>
    </p:spTree>
    <p:extLst>
      <p:ext uri="{BB962C8B-B14F-4D97-AF65-F5344CB8AC3E}">
        <p14:creationId xmlns:p14="http://schemas.microsoft.com/office/powerpoint/2010/main" val="269042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B6D02B-DBD8-48DF-87B7-448C3AC4A206}"/>
              </a:ext>
            </a:extLst>
          </p:cNvPr>
          <p:cNvSpPr>
            <a:spLocks noGrp="1"/>
          </p:cNvSpPr>
          <p:nvPr>
            <p:ph type="title"/>
          </p:nvPr>
        </p:nvSpPr>
        <p:spPr/>
        <p:txBody>
          <a:bodyPr/>
          <a:lstStyle/>
          <a:p>
            <a:r>
              <a:rPr lang="nl-NL" dirty="0"/>
              <a:t>Naar jullie draaiboek</a:t>
            </a:r>
          </a:p>
        </p:txBody>
      </p:sp>
      <p:sp>
        <p:nvSpPr>
          <p:cNvPr id="2" name="Tekstvak 1">
            <a:extLst>
              <a:ext uri="{FF2B5EF4-FFF2-40B4-BE49-F238E27FC236}">
                <a16:creationId xmlns:a16="http://schemas.microsoft.com/office/drawing/2014/main" id="{5259432A-6549-4AC3-929D-65D1AE41AD77}"/>
              </a:ext>
            </a:extLst>
          </p:cNvPr>
          <p:cNvSpPr txBox="1"/>
          <p:nvPr/>
        </p:nvSpPr>
        <p:spPr>
          <a:xfrm>
            <a:off x="371475" y="1309929"/>
            <a:ext cx="9657107" cy="707886"/>
          </a:xfrm>
          <a:prstGeom prst="rect">
            <a:avLst/>
          </a:prstGeom>
          <a:noFill/>
        </p:spPr>
        <p:txBody>
          <a:bodyPr wrap="square" rtlCol="0">
            <a:spAutoFit/>
          </a:bodyPr>
          <a:lstStyle/>
          <a:p>
            <a:r>
              <a:rPr lang="nl-NL" sz="2000" dirty="0"/>
              <a:t>Je hebt nu meer gehoord en besproken over groepsdynamiek, de fasen van groepen en de rol van communicatie bij samenwerking.  </a:t>
            </a:r>
          </a:p>
        </p:txBody>
      </p:sp>
      <p:sp>
        <p:nvSpPr>
          <p:cNvPr id="3" name="Tekstvak 2">
            <a:extLst>
              <a:ext uri="{FF2B5EF4-FFF2-40B4-BE49-F238E27FC236}">
                <a16:creationId xmlns:a16="http://schemas.microsoft.com/office/drawing/2014/main" id="{00149996-BDDB-4D9A-B162-94DC26837A75}"/>
              </a:ext>
            </a:extLst>
          </p:cNvPr>
          <p:cNvSpPr txBox="1"/>
          <p:nvPr/>
        </p:nvSpPr>
        <p:spPr>
          <a:xfrm>
            <a:off x="371475" y="2574234"/>
            <a:ext cx="9657107" cy="2862322"/>
          </a:xfrm>
          <a:prstGeom prst="rect">
            <a:avLst/>
          </a:prstGeom>
          <a:solidFill>
            <a:schemeClr val="tx1">
              <a:lumMod val="10000"/>
              <a:lumOff val="90000"/>
            </a:schemeClr>
          </a:solidFill>
        </p:spPr>
        <p:txBody>
          <a:bodyPr wrap="square" rtlCol="0">
            <a:spAutoFit/>
          </a:bodyPr>
          <a:lstStyle/>
          <a:p>
            <a:r>
              <a:rPr lang="nl-NL" sz="2000" dirty="0"/>
              <a:t>Pak jullie draaiboek voor de bijeenkomst er eens bij</a:t>
            </a:r>
          </a:p>
          <a:p>
            <a:endParaRPr lang="nl-NL" sz="2000" dirty="0"/>
          </a:p>
          <a:p>
            <a:r>
              <a:rPr lang="nl-NL" sz="2000" dirty="0"/>
              <a:t>Op welke manier houden jullie in het advies rekening met:</a:t>
            </a:r>
          </a:p>
          <a:p>
            <a:pPr marL="285750" indent="-285750">
              <a:buFontTx/>
              <a:buChar char="-"/>
            </a:pPr>
            <a:r>
              <a:rPr lang="nl-NL" sz="2000" dirty="0"/>
              <a:t>De groepsdynamiek?</a:t>
            </a:r>
          </a:p>
          <a:p>
            <a:pPr marL="285750" indent="-285750">
              <a:buFontTx/>
              <a:buChar char="-"/>
            </a:pPr>
            <a:r>
              <a:rPr lang="nl-NL" sz="2000" dirty="0"/>
              <a:t>De fase waarin de groep waarschijnlijk zit?</a:t>
            </a:r>
          </a:p>
          <a:p>
            <a:pPr marL="285750" indent="-285750">
              <a:buFontTx/>
              <a:buChar char="-"/>
            </a:pPr>
            <a:r>
              <a:rPr lang="nl-NL" sz="2000" dirty="0"/>
              <a:t>De communicatie tijdens de bijeenkomst?</a:t>
            </a:r>
          </a:p>
          <a:p>
            <a:pPr marL="285750" indent="-285750">
              <a:buFontTx/>
              <a:buChar char="-"/>
            </a:pPr>
            <a:endParaRPr lang="nl-NL" sz="2000" dirty="0"/>
          </a:p>
          <a:p>
            <a:pPr marL="285750" indent="-285750">
              <a:buFontTx/>
              <a:buChar char="-"/>
            </a:pPr>
            <a:endParaRPr lang="nl-NL" sz="2000" dirty="0"/>
          </a:p>
          <a:p>
            <a:r>
              <a:rPr lang="nl-NL" sz="2000" dirty="0"/>
              <a:t>Wat kunnen jullie aanpassen om het advies sterker te maken.</a:t>
            </a:r>
          </a:p>
        </p:txBody>
      </p:sp>
    </p:spTree>
    <p:extLst>
      <p:ext uri="{BB962C8B-B14F-4D97-AF65-F5344CB8AC3E}">
        <p14:creationId xmlns:p14="http://schemas.microsoft.com/office/powerpoint/2010/main" val="3974123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6083354-8C65-4F16-8C3B-D4569A409332}"/>
              </a:ext>
            </a:extLst>
          </p:cNvPr>
          <p:cNvSpPr>
            <a:spLocks noGrp="1"/>
          </p:cNvSpPr>
          <p:nvPr>
            <p:ph type="title"/>
          </p:nvPr>
        </p:nvSpPr>
        <p:spPr/>
        <p:txBody>
          <a:bodyPr/>
          <a:lstStyle/>
          <a:p>
            <a:r>
              <a:rPr lang="nl-NL" sz="4000" dirty="0">
                <a:effectLst/>
                <a:ea typeface="Calibri" panose="020F0502020204030204" pitchFamily="34" charset="0"/>
                <a:cs typeface="Times New Roman" panose="02020603050405020304" pitchFamily="18" charset="0"/>
              </a:rPr>
              <a:t>Conflicten volgens Mastenbroek  </a:t>
            </a:r>
            <a:endParaRPr lang="nl-NL" dirty="0"/>
          </a:p>
        </p:txBody>
      </p:sp>
      <p:graphicFrame>
        <p:nvGraphicFramePr>
          <p:cNvPr id="2" name="Tabel 1">
            <a:extLst>
              <a:ext uri="{FF2B5EF4-FFF2-40B4-BE49-F238E27FC236}">
                <a16:creationId xmlns:a16="http://schemas.microsoft.com/office/drawing/2014/main" id="{EB12C2DF-8D91-D09F-4F2C-3FD253586920}"/>
              </a:ext>
            </a:extLst>
          </p:cNvPr>
          <p:cNvGraphicFramePr>
            <a:graphicFrameLocks noGrp="1"/>
          </p:cNvGraphicFramePr>
          <p:nvPr>
            <p:extLst>
              <p:ext uri="{D42A27DB-BD31-4B8C-83A1-F6EECF244321}">
                <p14:modId xmlns:p14="http://schemas.microsoft.com/office/powerpoint/2010/main" val="2345510164"/>
              </p:ext>
            </p:extLst>
          </p:nvPr>
        </p:nvGraphicFramePr>
        <p:xfrm>
          <a:off x="371476" y="1253955"/>
          <a:ext cx="10108030" cy="4714765"/>
        </p:xfrm>
        <a:graphic>
          <a:graphicData uri="http://schemas.openxmlformats.org/drawingml/2006/table">
            <a:tbl>
              <a:tblPr firstRow="1" firstCol="1" bandRow="1">
                <a:tableStyleId>{5C22544A-7EE6-4342-B048-85BDC9FD1C3A}</a:tableStyleId>
              </a:tblPr>
              <a:tblGrid>
                <a:gridCol w="4532120">
                  <a:extLst>
                    <a:ext uri="{9D8B030D-6E8A-4147-A177-3AD203B41FA5}">
                      <a16:colId xmlns:a16="http://schemas.microsoft.com/office/drawing/2014/main" val="4277679977"/>
                    </a:ext>
                  </a:extLst>
                </a:gridCol>
                <a:gridCol w="5575910">
                  <a:extLst>
                    <a:ext uri="{9D8B030D-6E8A-4147-A177-3AD203B41FA5}">
                      <a16:colId xmlns:a16="http://schemas.microsoft.com/office/drawing/2014/main" val="519937439"/>
                    </a:ext>
                  </a:extLst>
                </a:gridCol>
              </a:tblGrid>
              <a:tr h="676445">
                <a:tc>
                  <a:txBody>
                    <a:bodyPr/>
                    <a:lstStyle/>
                    <a:p>
                      <a:pPr>
                        <a:lnSpc>
                          <a:spcPct val="107000"/>
                        </a:lnSpc>
                        <a:spcBef>
                          <a:spcPts val="600"/>
                        </a:spcBef>
                        <a:spcAft>
                          <a:spcPts val="600"/>
                        </a:spcAft>
                      </a:pPr>
                      <a:r>
                        <a:rPr lang="nl-NL" sz="2400" dirty="0">
                          <a:solidFill>
                            <a:schemeClr val="bg2">
                              <a:lumMod val="65000"/>
                            </a:schemeClr>
                          </a:solidFill>
                          <a:effectLst/>
                        </a:rPr>
                        <a:t> Soorten conflicten </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tc>
                  <a:txBody>
                    <a:bodyPr/>
                    <a:lstStyle/>
                    <a:p>
                      <a:pPr>
                        <a:lnSpc>
                          <a:spcPct val="107000"/>
                        </a:lnSpc>
                        <a:spcBef>
                          <a:spcPts val="600"/>
                        </a:spcBef>
                        <a:spcAft>
                          <a:spcPts val="600"/>
                        </a:spcAft>
                      </a:pPr>
                      <a:r>
                        <a:rPr lang="nl-NL" sz="2400" dirty="0">
                          <a:solidFill>
                            <a:schemeClr val="bg2">
                              <a:lumMod val="65000"/>
                            </a:schemeClr>
                          </a:solidFill>
                          <a:effectLst/>
                        </a:rPr>
                        <a:t>Voorbeeld</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extLst>
                  <a:ext uri="{0D108BD9-81ED-4DB2-BD59-A6C34878D82A}">
                    <a16:rowId xmlns:a16="http://schemas.microsoft.com/office/drawing/2014/main" val="4024423690"/>
                  </a:ext>
                </a:extLst>
              </a:tr>
              <a:tr h="1009580">
                <a:tc>
                  <a:txBody>
                    <a:bodyPr/>
                    <a:lstStyle/>
                    <a:p>
                      <a:pPr>
                        <a:lnSpc>
                          <a:spcPct val="107000"/>
                        </a:lnSpc>
                        <a:spcBef>
                          <a:spcPts val="600"/>
                        </a:spcBef>
                        <a:spcAft>
                          <a:spcPts val="600"/>
                        </a:spcAft>
                      </a:pPr>
                      <a:r>
                        <a:rPr lang="nl-NL" sz="2400" dirty="0">
                          <a:solidFill>
                            <a:schemeClr val="bg2">
                              <a:lumMod val="65000"/>
                            </a:schemeClr>
                          </a:solidFill>
                          <a:effectLst/>
                        </a:rPr>
                        <a:t>Instrumentele conflicten</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tc>
                  <a:txBody>
                    <a:bodyPr/>
                    <a:lstStyle/>
                    <a:p>
                      <a:pPr>
                        <a:lnSpc>
                          <a:spcPct val="107000"/>
                        </a:lnSpc>
                        <a:spcBef>
                          <a:spcPts val="600"/>
                        </a:spcBef>
                        <a:spcAft>
                          <a:spcPts val="600"/>
                        </a:spcAft>
                      </a:pPr>
                      <a:r>
                        <a:rPr lang="nl-NL" sz="2400" dirty="0">
                          <a:solidFill>
                            <a:schemeClr val="bg2">
                              <a:lumMod val="65000"/>
                            </a:schemeClr>
                          </a:solidFill>
                          <a:effectLst/>
                        </a:rPr>
                        <a:t>Drie medisch specialisten discussiëren over de beste diagnose.</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extLst>
                  <a:ext uri="{0D108BD9-81ED-4DB2-BD59-A6C34878D82A}">
                    <a16:rowId xmlns:a16="http://schemas.microsoft.com/office/drawing/2014/main" val="2178386807"/>
                  </a:ext>
                </a:extLst>
              </a:tr>
              <a:tr h="1009580">
                <a:tc>
                  <a:txBody>
                    <a:bodyPr/>
                    <a:lstStyle/>
                    <a:p>
                      <a:pPr>
                        <a:lnSpc>
                          <a:spcPct val="107000"/>
                        </a:lnSpc>
                        <a:spcBef>
                          <a:spcPts val="600"/>
                        </a:spcBef>
                        <a:spcAft>
                          <a:spcPts val="600"/>
                        </a:spcAft>
                      </a:pPr>
                      <a:r>
                        <a:rPr lang="nl-NL" sz="2400">
                          <a:solidFill>
                            <a:schemeClr val="bg2">
                              <a:lumMod val="65000"/>
                            </a:schemeClr>
                          </a:solidFill>
                          <a:effectLst/>
                        </a:rPr>
                        <a:t>Sociaal-emotionele conflicten</a:t>
                      </a:r>
                      <a:endParaRPr lang="nl-NL" sz="360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tc>
                  <a:txBody>
                    <a:bodyPr/>
                    <a:lstStyle/>
                    <a:p>
                      <a:pPr>
                        <a:lnSpc>
                          <a:spcPct val="107000"/>
                        </a:lnSpc>
                        <a:spcBef>
                          <a:spcPts val="600"/>
                        </a:spcBef>
                        <a:spcAft>
                          <a:spcPts val="600"/>
                        </a:spcAft>
                      </a:pPr>
                      <a:r>
                        <a:rPr lang="nl-NL" sz="2400" dirty="0">
                          <a:solidFill>
                            <a:schemeClr val="bg2">
                              <a:lumMod val="65000"/>
                            </a:schemeClr>
                          </a:solidFill>
                          <a:effectLst/>
                        </a:rPr>
                        <a:t>Drie medisch specialisten ruziën over de bejegening van verpleegkundigen.</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extLst>
                  <a:ext uri="{0D108BD9-81ED-4DB2-BD59-A6C34878D82A}">
                    <a16:rowId xmlns:a16="http://schemas.microsoft.com/office/drawing/2014/main" val="554175888"/>
                  </a:ext>
                </a:extLst>
              </a:tr>
              <a:tr h="1009580">
                <a:tc>
                  <a:txBody>
                    <a:bodyPr/>
                    <a:lstStyle/>
                    <a:p>
                      <a:pPr>
                        <a:lnSpc>
                          <a:spcPct val="107000"/>
                        </a:lnSpc>
                        <a:spcBef>
                          <a:spcPts val="600"/>
                        </a:spcBef>
                        <a:spcAft>
                          <a:spcPts val="600"/>
                        </a:spcAft>
                      </a:pPr>
                      <a:r>
                        <a:rPr lang="nl-NL" sz="2400">
                          <a:solidFill>
                            <a:schemeClr val="bg2">
                              <a:lumMod val="65000"/>
                            </a:schemeClr>
                          </a:solidFill>
                          <a:effectLst/>
                        </a:rPr>
                        <a:t>Schaarsteconflicten</a:t>
                      </a:r>
                      <a:endParaRPr lang="nl-NL" sz="360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tc>
                  <a:txBody>
                    <a:bodyPr/>
                    <a:lstStyle/>
                    <a:p>
                      <a:pPr>
                        <a:lnSpc>
                          <a:spcPct val="107000"/>
                        </a:lnSpc>
                        <a:spcBef>
                          <a:spcPts val="600"/>
                        </a:spcBef>
                        <a:spcAft>
                          <a:spcPts val="600"/>
                        </a:spcAft>
                      </a:pPr>
                      <a:r>
                        <a:rPr lang="nl-NL" sz="2400" dirty="0">
                          <a:solidFill>
                            <a:schemeClr val="bg2">
                              <a:lumMod val="65000"/>
                            </a:schemeClr>
                          </a:solidFill>
                          <a:effectLst/>
                        </a:rPr>
                        <a:t>Drie medisch specialisten onderhandelen over het dienstrooster.</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extLst>
                  <a:ext uri="{0D108BD9-81ED-4DB2-BD59-A6C34878D82A}">
                    <a16:rowId xmlns:a16="http://schemas.microsoft.com/office/drawing/2014/main" val="180279061"/>
                  </a:ext>
                </a:extLst>
              </a:tr>
              <a:tr h="1009580">
                <a:tc>
                  <a:txBody>
                    <a:bodyPr/>
                    <a:lstStyle/>
                    <a:p>
                      <a:pPr>
                        <a:lnSpc>
                          <a:spcPct val="107000"/>
                        </a:lnSpc>
                        <a:spcBef>
                          <a:spcPts val="600"/>
                        </a:spcBef>
                        <a:spcAft>
                          <a:spcPts val="600"/>
                        </a:spcAft>
                      </a:pPr>
                      <a:r>
                        <a:rPr lang="nl-NL" sz="2400">
                          <a:solidFill>
                            <a:schemeClr val="bg2">
                              <a:lumMod val="65000"/>
                            </a:schemeClr>
                          </a:solidFill>
                          <a:effectLst/>
                        </a:rPr>
                        <a:t>Machtsconflicten</a:t>
                      </a:r>
                      <a:endParaRPr lang="nl-NL" sz="360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tc>
                  <a:txBody>
                    <a:bodyPr/>
                    <a:lstStyle/>
                    <a:p>
                      <a:pPr>
                        <a:lnSpc>
                          <a:spcPct val="107000"/>
                        </a:lnSpc>
                        <a:spcBef>
                          <a:spcPts val="600"/>
                        </a:spcBef>
                        <a:spcAft>
                          <a:spcPts val="600"/>
                        </a:spcAft>
                      </a:pPr>
                      <a:r>
                        <a:rPr lang="nl-NL" sz="2400" dirty="0">
                          <a:solidFill>
                            <a:schemeClr val="bg2">
                              <a:lumMod val="65000"/>
                            </a:schemeClr>
                          </a:solidFill>
                          <a:effectLst/>
                        </a:rPr>
                        <a:t>Drie medisch specialisten willen </a:t>
                      </a:r>
                      <a:r>
                        <a:rPr lang="nl-NL" sz="2400" dirty="0" err="1">
                          <a:solidFill>
                            <a:schemeClr val="bg2">
                              <a:lumMod val="65000"/>
                            </a:schemeClr>
                          </a:solidFill>
                          <a:effectLst/>
                        </a:rPr>
                        <a:t>alledrie</a:t>
                      </a:r>
                      <a:r>
                        <a:rPr lang="nl-NL" sz="2400" dirty="0">
                          <a:solidFill>
                            <a:schemeClr val="bg2">
                              <a:lumMod val="65000"/>
                            </a:schemeClr>
                          </a:solidFill>
                          <a:effectLst/>
                        </a:rPr>
                        <a:t> hoofd van de afdeling worden.</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extLst>
                  <a:ext uri="{0D108BD9-81ED-4DB2-BD59-A6C34878D82A}">
                    <a16:rowId xmlns:a16="http://schemas.microsoft.com/office/drawing/2014/main" val="1161427828"/>
                  </a:ext>
                </a:extLst>
              </a:tr>
            </a:tbl>
          </a:graphicData>
        </a:graphic>
      </p:graphicFrame>
    </p:spTree>
    <p:extLst>
      <p:ext uri="{BB962C8B-B14F-4D97-AF65-F5344CB8AC3E}">
        <p14:creationId xmlns:p14="http://schemas.microsoft.com/office/powerpoint/2010/main" val="175720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6083354-8C65-4F16-8C3B-D4569A409332}"/>
              </a:ext>
            </a:extLst>
          </p:cNvPr>
          <p:cNvSpPr>
            <a:spLocks noGrp="1"/>
          </p:cNvSpPr>
          <p:nvPr>
            <p:ph type="title"/>
          </p:nvPr>
        </p:nvSpPr>
        <p:spPr>
          <a:xfrm>
            <a:off x="371475" y="296863"/>
            <a:ext cx="10460647" cy="1160403"/>
          </a:xfrm>
        </p:spPr>
        <p:txBody>
          <a:bodyPr/>
          <a:lstStyle/>
          <a:p>
            <a:r>
              <a:rPr lang="nl-NL" sz="4000" dirty="0">
                <a:effectLst/>
                <a:ea typeface="Calibri" panose="020F0502020204030204" pitchFamily="34" charset="0"/>
                <a:cs typeface="Times New Roman" panose="02020603050405020304" pitchFamily="18" charset="0"/>
              </a:rPr>
              <a:t>Stijlen om </a:t>
            </a:r>
            <a:r>
              <a:rPr lang="nl-NL" sz="4000" dirty="0" err="1">
                <a:effectLst/>
                <a:ea typeface="Calibri" panose="020F0502020204030204" pitchFamily="34" charset="0"/>
                <a:cs typeface="Times New Roman" panose="02020603050405020304" pitchFamily="18" charset="0"/>
              </a:rPr>
              <a:t>om</a:t>
            </a:r>
            <a:r>
              <a:rPr lang="nl-NL" sz="4000" dirty="0">
                <a:effectLst/>
                <a:ea typeface="Calibri" panose="020F0502020204030204" pitchFamily="34" charset="0"/>
                <a:cs typeface="Times New Roman" panose="02020603050405020304" pitchFamily="18" charset="0"/>
              </a:rPr>
              <a:t> te gaan met conflicten van </a:t>
            </a:r>
            <a:r>
              <a:rPr lang="nl-NL" sz="4000" dirty="0" err="1">
                <a:effectLst/>
                <a:ea typeface="Calibri" panose="020F0502020204030204" pitchFamily="34" charset="0"/>
                <a:cs typeface="Times New Roman" panose="02020603050405020304" pitchFamily="18" charset="0"/>
              </a:rPr>
              <a:t>Kilmann</a:t>
            </a:r>
            <a:endParaRPr lang="nl-NL" dirty="0"/>
          </a:p>
        </p:txBody>
      </p:sp>
      <p:pic>
        <p:nvPicPr>
          <p:cNvPr id="5" name="Afbeelding 4">
            <a:extLst>
              <a:ext uri="{FF2B5EF4-FFF2-40B4-BE49-F238E27FC236}">
                <a16:creationId xmlns:a16="http://schemas.microsoft.com/office/drawing/2014/main" id="{F42449B2-4870-74D3-B18D-EA82076A4B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6" y="1596621"/>
            <a:ext cx="6279095" cy="4707003"/>
          </a:xfrm>
          <a:prstGeom prst="rect">
            <a:avLst/>
          </a:prstGeom>
          <a:noFill/>
        </p:spPr>
      </p:pic>
      <p:sp>
        <p:nvSpPr>
          <p:cNvPr id="10" name="Tekstvak 9">
            <a:extLst>
              <a:ext uri="{FF2B5EF4-FFF2-40B4-BE49-F238E27FC236}">
                <a16:creationId xmlns:a16="http://schemas.microsoft.com/office/drawing/2014/main" id="{6B6A58CA-79B7-399C-F482-B5FBCC379E11}"/>
              </a:ext>
            </a:extLst>
          </p:cNvPr>
          <p:cNvSpPr txBox="1"/>
          <p:nvPr/>
        </p:nvSpPr>
        <p:spPr>
          <a:xfrm>
            <a:off x="7797521" y="3244334"/>
            <a:ext cx="3386294" cy="369332"/>
          </a:xfrm>
          <a:prstGeom prst="rect">
            <a:avLst/>
          </a:prstGeom>
          <a:noFill/>
        </p:spPr>
        <p:txBody>
          <a:bodyPr wrap="square" rtlCol="0">
            <a:spAutoFit/>
          </a:bodyPr>
          <a:lstStyle/>
          <a:p>
            <a:r>
              <a:rPr lang="nl-NL" dirty="0">
                <a:hlinkClick r:id="rId3"/>
              </a:rPr>
              <a:t>Verdiepende informatie</a:t>
            </a:r>
            <a:endParaRPr lang="nl-NL" dirty="0"/>
          </a:p>
        </p:txBody>
      </p:sp>
    </p:spTree>
    <p:extLst>
      <p:ext uri="{BB962C8B-B14F-4D97-AF65-F5344CB8AC3E}">
        <p14:creationId xmlns:p14="http://schemas.microsoft.com/office/powerpoint/2010/main" val="1726490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A7654-BEAE-7E08-D02C-0C06A6DB79A9}"/>
              </a:ext>
            </a:extLst>
          </p:cNvPr>
          <p:cNvSpPr>
            <a:spLocks noGrp="1"/>
          </p:cNvSpPr>
          <p:nvPr>
            <p:ph type="ctrTitle"/>
          </p:nvPr>
        </p:nvSpPr>
        <p:spPr>
          <a:xfrm>
            <a:off x="994787" y="1122363"/>
            <a:ext cx="9673213" cy="1811756"/>
          </a:xfrm>
        </p:spPr>
        <p:txBody>
          <a:bodyPr/>
          <a:lstStyle/>
          <a:p>
            <a:r>
              <a:rPr lang="nl-NL" dirty="0"/>
              <a:t>Maak de volgende test:</a:t>
            </a:r>
          </a:p>
        </p:txBody>
      </p:sp>
      <p:sp>
        <p:nvSpPr>
          <p:cNvPr id="3" name="Ondertitel 2">
            <a:extLst>
              <a:ext uri="{FF2B5EF4-FFF2-40B4-BE49-F238E27FC236}">
                <a16:creationId xmlns:a16="http://schemas.microsoft.com/office/drawing/2014/main" id="{B4841626-361B-B13B-7D29-C0B282E4FE81}"/>
              </a:ext>
            </a:extLst>
          </p:cNvPr>
          <p:cNvSpPr>
            <a:spLocks noGrp="1"/>
          </p:cNvSpPr>
          <p:nvPr>
            <p:ph type="subTitle" idx="1"/>
          </p:nvPr>
        </p:nvSpPr>
        <p:spPr/>
        <p:txBody>
          <a:bodyPr/>
          <a:lstStyle/>
          <a:p>
            <a:r>
              <a:rPr lang="nl-NL" dirty="0"/>
              <a:t>https://www.123test.com/nl/conflict/</a:t>
            </a:r>
          </a:p>
        </p:txBody>
      </p:sp>
    </p:spTree>
    <p:extLst>
      <p:ext uri="{BB962C8B-B14F-4D97-AF65-F5344CB8AC3E}">
        <p14:creationId xmlns:p14="http://schemas.microsoft.com/office/powerpoint/2010/main" val="4601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461481" y="236698"/>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IBS De Community Verbonden </a:t>
            </a:r>
            <a:endParaRPr kumimoji="0" lang="nl-NL" sz="4400" b="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IBS Thema</a:t>
            </a:r>
          </a:p>
          <a:p>
            <a:pPr fontAlgn="base">
              <a:buFont typeface="Wingdings" panose="05000000000000000000" pitchFamily="2" charset="2"/>
              <a:buChar char="q"/>
              <a:defRPr/>
            </a:pPr>
            <a:r>
              <a:rPr lang="nl-NL" sz="1200" b="1" dirty="0">
                <a:solidFill>
                  <a:srgbClr val="000000"/>
                </a:solidFill>
                <a:latin typeface="Arial" panose="020B0604020202020204" pitchFamily="34" charset="0"/>
              </a:rPr>
              <a:t>Projectmanagement; </a:t>
            </a: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Research; </a:t>
            </a: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Communicatie; </a:t>
            </a:r>
          </a:p>
          <a:p>
            <a:pPr marL="228600" marR="0" lvl="0" indent="-228600" algn="l" defTabSz="914400" rtl="0" eaLnBrk="1" fontAlgn="base"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Gedragsbeïnvloeding; </a:t>
            </a:r>
          </a:p>
          <a:p>
            <a:pPr marR="0" lvl="0" algn="l" defTabSz="914400" rtl="0" eaLnBrk="1" fontAlgn="base" latinLnBrk="0" hangingPunct="1">
              <a:lnSpc>
                <a:spcPct val="90000"/>
              </a:lnSpc>
              <a:spcBef>
                <a:spcPts val="1000"/>
              </a:spcBef>
              <a:spcAft>
                <a:spcPts val="0"/>
              </a:spcAft>
              <a:buClrTx/>
              <a:buSzTx/>
              <a:buFont typeface="Wingdings" panose="05000000000000000000" pitchFamily="2" charset="2"/>
              <a:buChar char="ü"/>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Groepsdynamica; </a:t>
            </a:r>
            <a:endPar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fontAlgn="base">
              <a:buFont typeface="Wingdings" panose="05000000000000000000" pitchFamily="2" charset="2"/>
              <a:buChar char="q"/>
              <a:defRPr/>
            </a:pPr>
            <a:r>
              <a:rPr lang="nl-NL" sz="1200" b="1" dirty="0">
                <a:solidFill>
                  <a:srgbClr val="000000"/>
                </a:solidFill>
                <a:latin typeface="Arial" panose="020B0604020202020204" pitchFamily="34" charset="0"/>
              </a:rPr>
              <a:t>Samenwerken. </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2477511" y="3619872"/>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ea typeface="+mn-ea"/>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prstClr val="black"/>
                </a:solidFill>
                <a:effectLst/>
                <a:uLnTx/>
                <a:uFillTx/>
                <a:ea typeface="+mn-ea"/>
                <a:cs typeface="Arial" panose="020B0604020202020204" pitchFamily="34" charset="0"/>
              </a:rPr>
              <a:t>Groepsdynamica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276679887"/>
              </p:ext>
            </p:extLst>
          </p:nvPr>
        </p:nvGraphicFramePr>
        <p:xfrm>
          <a:off x="1382505" y="609423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5</a:t>
                      </a:r>
                      <a:endParaRPr lang="nl-NL" sz="1200" b="1" kern="1200" dirty="0">
                        <a:solidFill>
                          <a:schemeClr val="tx1"/>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12"/>
          <a:stretch/>
        </p:blipFill>
        <p:spPr>
          <a:xfrm>
            <a:off x="1475979" y="3614231"/>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IBS Toetsing</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Kennistoets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a:spcAft>
                <a:spcPts val="0"/>
              </a:spcAft>
              <a:buFont typeface="Wingdings" panose="05000000000000000000" pitchFamily="2" charset="2"/>
              <a:buChar char="q"/>
              <a:defRPr/>
            </a:pPr>
            <a:r>
              <a:rPr lang="nl-NL" sz="1200" dirty="0">
                <a:solidFill>
                  <a:srgbClr val="000000"/>
                </a:solidFill>
                <a:latin typeface="Arial" panose="020B0604020202020204" pitchFamily="34" charset="0"/>
              </a:rPr>
              <a:t>Projectverslag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STARR reflectie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2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pic>
        <p:nvPicPr>
          <p:cNvPr id="3" name="Graphic 2" descr="Badge silhouet">
            <a:extLst>
              <a:ext uri="{FF2B5EF4-FFF2-40B4-BE49-F238E27FC236}">
                <a16:creationId xmlns:a16="http://schemas.microsoft.com/office/drawing/2014/main" id="{9AD9B3E6-49BE-4D27-8248-1EA73E7C08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9008" y="1508082"/>
            <a:ext cx="914400" cy="914400"/>
          </a:xfrm>
          <a:prstGeom prst="rect">
            <a:avLst/>
          </a:prstGeom>
        </p:spPr>
      </p:pic>
      <p:sp>
        <p:nvSpPr>
          <p:cNvPr id="12" name="Tekstvak 11">
            <a:extLst>
              <a:ext uri="{FF2B5EF4-FFF2-40B4-BE49-F238E27FC236}">
                <a16:creationId xmlns:a16="http://schemas.microsoft.com/office/drawing/2014/main" id="{BCA0E2AA-6B34-4C25-A205-F196F08116EF}"/>
              </a:ext>
            </a:extLst>
          </p:cNvPr>
          <p:cNvSpPr txBox="1"/>
          <p:nvPr/>
        </p:nvSpPr>
        <p:spPr>
          <a:xfrm>
            <a:off x="1382505" y="1872420"/>
            <a:ext cx="11232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Leerjaar </a:t>
            </a:r>
          </a:p>
        </p:txBody>
      </p:sp>
      <p:sp>
        <p:nvSpPr>
          <p:cNvPr id="13" name="Tekstvak 12">
            <a:extLst>
              <a:ext uri="{FF2B5EF4-FFF2-40B4-BE49-F238E27FC236}">
                <a16:creationId xmlns:a16="http://schemas.microsoft.com/office/drawing/2014/main" id="{43F0CBFD-C48C-4439-A7A4-D210F1CFC1DE}"/>
              </a:ext>
            </a:extLst>
          </p:cNvPr>
          <p:cNvSpPr txBox="1"/>
          <p:nvPr/>
        </p:nvSpPr>
        <p:spPr>
          <a:xfrm>
            <a:off x="1382505" y="2639440"/>
            <a:ext cx="19381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Periode </a:t>
            </a:r>
          </a:p>
        </p:txBody>
      </p:sp>
      <p:pic>
        <p:nvPicPr>
          <p:cNvPr id="15" name="Graphic 14" descr="Badge 3 silhouet">
            <a:extLst>
              <a:ext uri="{FF2B5EF4-FFF2-40B4-BE49-F238E27FC236}">
                <a16:creationId xmlns:a16="http://schemas.microsoft.com/office/drawing/2014/main" id="{62254C60-4AE4-4290-BB00-1F0EE2B788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1974" y="2414607"/>
            <a:ext cx="914400" cy="914400"/>
          </a:xfrm>
          <a:prstGeom prst="rect">
            <a:avLst/>
          </a:prstGeom>
        </p:spPr>
      </p:pic>
      <p:pic>
        <p:nvPicPr>
          <p:cNvPr id="16" name="Graphic 15" descr="Open boek silhouet">
            <a:extLst>
              <a:ext uri="{FF2B5EF4-FFF2-40B4-BE49-F238E27FC236}">
                <a16:creationId xmlns:a16="http://schemas.microsoft.com/office/drawing/2014/main" id="{54FBDFA2-3859-41BD-9013-9FADC0BC24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07574" y="4786812"/>
            <a:ext cx="914400" cy="914400"/>
          </a:xfrm>
          <a:prstGeom prst="rect">
            <a:avLst/>
          </a:prstGeom>
        </p:spPr>
      </p:pic>
    </p:spTree>
    <p:extLst>
      <p:ext uri="{BB962C8B-B14F-4D97-AF65-F5344CB8AC3E}">
        <p14:creationId xmlns:p14="http://schemas.microsoft.com/office/powerpoint/2010/main" val="330344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6083354-8C65-4F16-8C3B-D4569A409332}"/>
              </a:ext>
            </a:extLst>
          </p:cNvPr>
          <p:cNvSpPr>
            <a:spLocks noGrp="1"/>
          </p:cNvSpPr>
          <p:nvPr>
            <p:ph type="title"/>
          </p:nvPr>
        </p:nvSpPr>
        <p:spPr/>
        <p:txBody>
          <a:bodyPr/>
          <a:lstStyle/>
          <a:p>
            <a:r>
              <a:rPr lang="nl-NL" sz="4000" dirty="0">
                <a:effectLst/>
                <a:ea typeface="Calibri" panose="020F0502020204030204" pitchFamily="34" charset="0"/>
                <a:cs typeface="Times New Roman" panose="02020603050405020304" pitchFamily="18" charset="0"/>
              </a:rPr>
              <a:t>Aanpak van conflicten</a:t>
            </a:r>
            <a:endParaRPr lang="nl-NL" dirty="0"/>
          </a:p>
        </p:txBody>
      </p:sp>
      <p:graphicFrame>
        <p:nvGraphicFramePr>
          <p:cNvPr id="2" name="Tabel 1">
            <a:extLst>
              <a:ext uri="{FF2B5EF4-FFF2-40B4-BE49-F238E27FC236}">
                <a16:creationId xmlns:a16="http://schemas.microsoft.com/office/drawing/2014/main" id="{EB12C2DF-8D91-D09F-4F2C-3FD253586920}"/>
              </a:ext>
            </a:extLst>
          </p:cNvPr>
          <p:cNvGraphicFramePr>
            <a:graphicFrameLocks noGrp="1"/>
          </p:cNvGraphicFramePr>
          <p:nvPr>
            <p:extLst>
              <p:ext uri="{D42A27DB-BD31-4B8C-83A1-F6EECF244321}">
                <p14:modId xmlns:p14="http://schemas.microsoft.com/office/powerpoint/2010/main" val="721230717"/>
              </p:ext>
            </p:extLst>
          </p:nvPr>
        </p:nvGraphicFramePr>
        <p:xfrm>
          <a:off x="371476" y="1253955"/>
          <a:ext cx="10108030" cy="4807997"/>
        </p:xfrm>
        <a:graphic>
          <a:graphicData uri="http://schemas.openxmlformats.org/drawingml/2006/table">
            <a:tbl>
              <a:tblPr firstRow="1" firstCol="1" bandRow="1">
                <a:tableStyleId>{5C22544A-7EE6-4342-B048-85BDC9FD1C3A}</a:tableStyleId>
              </a:tblPr>
              <a:tblGrid>
                <a:gridCol w="3848832">
                  <a:extLst>
                    <a:ext uri="{9D8B030D-6E8A-4147-A177-3AD203B41FA5}">
                      <a16:colId xmlns:a16="http://schemas.microsoft.com/office/drawing/2014/main" val="4277679977"/>
                    </a:ext>
                  </a:extLst>
                </a:gridCol>
                <a:gridCol w="6259198">
                  <a:extLst>
                    <a:ext uri="{9D8B030D-6E8A-4147-A177-3AD203B41FA5}">
                      <a16:colId xmlns:a16="http://schemas.microsoft.com/office/drawing/2014/main" val="519937439"/>
                    </a:ext>
                  </a:extLst>
                </a:gridCol>
              </a:tblGrid>
              <a:tr h="676445">
                <a:tc>
                  <a:txBody>
                    <a:bodyPr/>
                    <a:lstStyle/>
                    <a:p>
                      <a:pPr>
                        <a:lnSpc>
                          <a:spcPct val="107000"/>
                        </a:lnSpc>
                        <a:spcBef>
                          <a:spcPts val="600"/>
                        </a:spcBef>
                        <a:spcAft>
                          <a:spcPts val="600"/>
                        </a:spcAft>
                      </a:pPr>
                      <a:r>
                        <a:rPr lang="nl-NL" sz="2400" dirty="0">
                          <a:solidFill>
                            <a:schemeClr val="bg2">
                              <a:lumMod val="65000"/>
                            </a:schemeClr>
                          </a:solidFill>
                          <a:effectLst/>
                        </a:rPr>
                        <a:t> Soorten conflicten </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tc>
                  <a:txBody>
                    <a:bodyPr/>
                    <a:lstStyle/>
                    <a:p>
                      <a:pPr>
                        <a:lnSpc>
                          <a:spcPct val="107000"/>
                        </a:lnSpc>
                        <a:spcBef>
                          <a:spcPts val="600"/>
                        </a:spcBef>
                        <a:spcAft>
                          <a:spcPts val="600"/>
                        </a:spcAft>
                      </a:pPr>
                      <a:r>
                        <a:rPr lang="nl-NL" sz="24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rPr>
                        <a:t>Aanpak</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extLst>
                  <a:ext uri="{0D108BD9-81ED-4DB2-BD59-A6C34878D82A}">
                    <a16:rowId xmlns:a16="http://schemas.microsoft.com/office/drawing/2014/main" val="4024423690"/>
                  </a:ext>
                </a:extLst>
              </a:tr>
              <a:tr h="1009580">
                <a:tc>
                  <a:txBody>
                    <a:bodyPr/>
                    <a:lstStyle/>
                    <a:p>
                      <a:pPr>
                        <a:lnSpc>
                          <a:spcPct val="107000"/>
                        </a:lnSpc>
                        <a:spcBef>
                          <a:spcPts val="600"/>
                        </a:spcBef>
                        <a:spcAft>
                          <a:spcPts val="600"/>
                        </a:spcAft>
                      </a:pPr>
                      <a:r>
                        <a:rPr lang="nl-NL" sz="2400" dirty="0">
                          <a:solidFill>
                            <a:schemeClr val="bg2">
                              <a:lumMod val="65000"/>
                            </a:schemeClr>
                          </a:solidFill>
                          <a:effectLst/>
                        </a:rPr>
                        <a:t>Instrumentele conflicten</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tc>
                  <a:txBody>
                    <a:bodyPr/>
                    <a:lstStyle/>
                    <a:p>
                      <a:pPr>
                        <a:lnSpc>
                          <a:spcPct val="107000"/>
                        </a:lnSpc>
                        <a:spcBef>
                          <a:spcPts val="600"/>
                        </a:spcBef>
                        <a:spcAft>
                          <a:spcPts val="600"/>
                        </a:spcAft>
                      </a:pPr>
                      <a:r>
                        <a:rPr lang="nl-NL" sz="1800" b="0" i="0" kern="1200" dirty="0">
                          <a:solidFill>
                            <a:schemeClr val="bg2">
                              <a:lumMod val="65000"/>
                            </a:schemeClr>
                          </a:solidFill>
                          <a:effectLst/>
                          <a:latin typeface="+mn-lt"/>
                          <a:ea typeface="+mn-ea"/>
                          <a:cs typeface="+mn-cs"/>
                        </a:rPr>
                        <a:t>Een discussie, mits goed gevoerd en niet té lang, zorgt ervoor dat alle mogelijkheden goed in beeld komen.</a:t>
                      </a:r>
                      <a:endParaRPr lang="nl-NL" sz="3600" b="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extLst>
                  <a:ext uri="{0D108BD9-81ED-4DB2-BD59-A6C34878D82A}">
                    <a16:rowId xmlns:a16="http://schemas.microsoft.com/office/drawing/2014/main" val="2178386807"/>
                  </a:ext>
                </a:extLst>
              </a:tr>
              <a:tr h="1009580">
                <a:tc>
                  <a:txBody>
                    <a:bodyPr/>
                    <a:lstStyle/>
                    <a:p>
                      <a:pPr>
                        <a:lnSpc>
                          <a:spcPct val="107000"/>
                        </a:lnSpc>
                        <a:spcBef>
                          <a:spcPts val="600"/>
                        </a:spcBef>
                        <a:spcAft>
                          <a:spcPts val="600"/>
                        </a:spcAft>
                      </a:pPr>
                      <a:r>
                        <a:rPr lang="nl-NL" sz="2400">
                          <a:solidFill>
                            <a:schemeClr val="bg2">
                              <a:lumMod val="65000"/>
                            </a:schemeClr>
                          </a:solidFill>
                          <a:effectLst/>
                        </a:rPr>
                        <a:t>Sociaal-emotionele conflicten</a:t>
                      </a:r>
                      <a:endParaRPr lang="nl-NL" sz="360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tc>
                  <a:txBody>
                    <a:bodyPr/>
                    <a:lstStyle/>
                    <a:p>
                      <a:pPr>
                        <a:lnSpc>
                          <a:spcPct val="107000"/>
                        </a:lnSpc>
                        <a:spcBef>
                          <a:spcPts val="600"/>
                        </a:spcBef>
                        <a:spcAft>
                          <a:spcPts val="600"/>
                        </a:spcAft>
                      </a:pPr>
                      <a:r>
                        <a:rPr lang="nl-NL" sz="1800" b="0" i="0" kern="1200" dirty="0">
                          <a:solidFill>
                            <a:schemeClr val="bg2">
                              <a:lumMod val="65000"/>
                            </a:schemeClr>
                          </a:solidFill>
                          <a:effectLst/>
                          <a:latin typeface="+mn-lt"/>
                          <a:ea typeface="+mn-ea"/>
                          <a:cs typeface="+mn-cs"/>
                        </a:rPr>
                        <a:t>'</a:t>
                      </a:r>
                      <a:r>
                        <a:rPr lang="nl-NL" sz="1800" b="0" i="0" kern="1200" dirty="0" err="1">
                          <a:solidFill>
                            <a:schemeClr val="bg2">
                              <a:lumMod val="65000"/>
                            </a:schemeClr>
                          </a:solidFill>
                          <a:effectLst/>
                          <a:latin typeface="+mn-lt"/>
                          <a:ea typeface="+mn-ea"/>
                          <a:cs typeface="+mn-cs"/>
                        </a:rPr>
                        <a:t>Let's</a:t>
                      </a:r>
                      <a:r>
                        <a:rPr lang="nl-NL" sz="1800" b="0" i="0" kern="1200" dirty="0">
                          <a:solidFill>
                            <a:schemeClr val="bg2">
                              <a:lumMod val="65000"/>
                            </a:schemeClr>
                          </a:solidFill>
                          <a:effectLst/>
                          <a:latin typeface="+mn-lt"/>
                          <a:ea typeface="+mn-ea"/>
                          <a:cs typeface="+mn-cs"/>
                        </a:rPr>
                        <a:t> </a:t>
                      </a:r>
                      <a:r>
                        <a:rPr lang="nl-NL" sz="1800" b="0" i="0" kern="1200" dirty="0" err="1">
                          <a:solidFill>
                            <a:schemeClr val="bg2">
                              <a:lumMod val="65000"/>
                            </a:schemeClr>
                          </a:solidFill>
                          <a:effectLst/>
                          <a:latin typeface="+mn-lt"/>
                          <a:ea typeface="+mn-ea"/>
                          <a:cs typeface="+mn-cs"/>
                        </a:rPr>
                        <a:t>agree</a:t>
                      </a:r>
                      <a:r>
                        <a:rPr lang="nl-NL" sz="1800" b="0" i="0" kern="1200" dirty="0">
                          <a:solidFill>
                            <a:schemeClr val="bg2">
                              <a:lumMod val="65000"/>
                            </a:schemeClr>
                          </a:solidFill>
                          <a:effectLst/>
                          <a:latin typeface="+mn-lt"/>
                          <a:ea typeface="+mn-ea"/>
                          <a:cs typeface="+mn-cs"/>
                        </a:rPr>
                        <a:t> </a:t>
                      </a:r>
                      <a:r>
                        <a:rPr lang="nl-NL" sz="1800" b="0" i="0" kern="1200" dirty="0" err="1">
                          <a:solidFill>
                            <a:schemeClr val="bg2">
                              <a:lumMod val="65000"/>
                            </a:schemeClr>
                          </a:solidFill>
                          <a:effectLst/>
                          <a:latin typeface="+mn-lt"/>
                          <a:ea typeface="+mn-ea"/>
                          <a:cs typeface="+mn-cs"/>
                        </a:rPr>
                        <a:t>to</a:t>
                      </a:r>
                      <a:r>
                        <a:rPr lang="nl-NL" sz="1800" b="0" i="0" kern="1200" dirty="0">
                          <a:solidFill>
                            <a:schemeClr val="bg2">
                              <a:lumMod val="65000"/>
                            </a:schemeClr>
                          </a:solidFill>
                          <a:effectLst/>
                          <a:latin typeface="+mn-lt"/>
                          <a:ea typeface="+mn-ea"/>
                          <a:cs typeface="+mn-cs"/>
                        </a:rPr>
                        <a:t> </a:t>
                      </a:r>
                      <a:r>
                        <a:rPr lang="nl-NL" sz="1800" b="0" i="0" kern="1200" dirty="0" err="1">
                          <a:solidFill>
                            <a:schemeClr val="bg2">
                              <a:lumMod val="65000"/>
                            </a:schemeClr>
                          </a:solidFill>
                          <a:effectLst/>
                          <a:latin typeface="+mn-lt"/>
                          <a:ea typeface="+mn-ea"/>
                          <a:cs typeface="+mn-cs"/>
                        </a:rPr>
                        <a:t>disagree</a:t>
                      </a:r>
                      <a:r>
                        <a:rPr lang="nl-NL" sz="1800" b="0" i="0" kern="1200" dirty="0">
                          <a:solidFill>
                            <a:schemeClr val="bg2">
                              <a:lumMod val="65000"/>
                            </a:schemeClr>
                          </a:solidFill>
                          <a:effectLst/>
                          <a:latin typeface="+mn-lt"/>
                          <a:ea typeface="+mn-ea"/>
                          <a:cs typeface="+mn-cs"/>
                        </a:rPr>
                        <a:t>' De kunst is dus om in dergelijke situaties het twistpunt om te buigen in een instrumenteel conflict. Want daarover kun je vaak wél zinvol praten</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extLst>
                  <a:ext uri="{0D108BD9-81ED-4DB2-BD59-A6C34878D82A}">
                    <a16:rowId xmlns:a16="http://schemas.microsoft.com/office/drawing/2014/main" val="554175888"/>
                  </a:ext>
                </a:extLst>
              </a:tr>
              <a:tr h="1009580">
                <a:tc>
                  <a:txBody>
                    <a:bodyPr/>
                    <a:lstStyle/>
                    <a:p>
                      <a:pPr>
                        <a:lnSpc>
                          <a:spcPct val="107000"/>
                        </a:lnSpc>
                        <a:spcBef>
                          <a:spcPts val="600"/>
                        </a:spcBef>
                        <a:spcAft>
                          <a:spcPts val="600"/>
                        </a:spcAft>
                      </a:pPr>
                      <a:r>
                        <a:rPr lang="nl-NL" sz="2400" dirty="0" err="1">
                          <a:solidFill>
                            <a:schemeClr val="bg2">
                              <a:lumMod val="65000"/>
                            </a:schemeClr>
                          </a:solidFill>
                          <a:effectLst/>
                        </a:rPr>
                        <a:t>Schaarsteconflicten</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tc>
                  <a:txBody>
                    <a:bodyPr/>
                    <a:lstStyle/>
                    <a:p>
                      <a:pPr>
                        <a:lnSpc>
                          <a:spcPct val="107000"/>
                        </a:lnSpc>
                        <a:spcBef>
                          <a:spcPts val="600"/>
                        </a:spcBef>
                        <a:spcAft>
                          <a:spcPts val="600"/>
                        </a:spcAft>
                      </a:pPr>
                      <a:r>
                        <a:rPr lang="nl-NL" sz="1800" b="0" i="0" u="none" kern="1200" dirty="0">
                          <a:solidFill>
                            <a:schemeClr val="bg2">
                              <a:lumMod val="65000"/>
                            </a:schemeClr>
                          </a:solidFill>
                          <a:effectLst/>
                          <a:latin typeface="+mn-lt"/>
                          <a:ea typeface="+mn-ea"/>
                          <a:cs typeface="+mn-cs"/>
                        </a:rPr>
                        <a:t>De beste aanpak is dan om vast te stellen dat je een belangentegenstelling hebt en vervolgens de onderhandelingen te openen</a:t>
                      </a:r>
                      <a:endParaRPr lang="nl-NL" sz="3600" u="none"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extLst>
                  <a:ext uri="{0D108BD9-81ED-4DB2-BD59-A6C34878D82A}">
                    <a16:rowId xmlns:a16="http://schemas.microsoft.com/office/drawing/2014/main" val="180279061"/>
                  </a:ext>
                </a:extLst>
              </a:tr>
              <a:tr h="1009580">
                <a:tc>
                  <a:txBody>
                    <a:bodyPr/>
                    <a:lstStyle/>
                    <a:p>
                      <a:pPr>
                        <a:lnSpc>
                          <a:spcPct val="107000"/>
                        </a:lnSpc>
                        <a:spcBef>
                          <a:spcPts val="600"/>
                        </a:spcBef>
                        <a:spcAft>
                          <a:spcPts val="600"/>
                        </a:spcAft>
                      </a:pPr>
                      <a:r>
                        <a:rPr lang="nl-NL" sz="2400" dirty="0">
                          <a:solidFill>
                            <a:schemeClr val="bg2">
                              <a:lumMod val="65000"/>
                            </a:schemeClr>
                          </a:solidFill>
                          <a:effectLst/>
                        </a:rPr>
                        <a:t>Machtsconflicten</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tc>
                  <a:txBody>
                    <a:bodyPr/>
                    <a:lstStyle/>
                    <a:p>
                      <a:pPr>
                        <a:lnSpc>
                          <a:spcPct val="107000"/>
                        </a:lnSpc>
                        <a:spcBef>
                          <a:spcPts val="600"/>
                        </a:spcBef>
                        <a:spcAft>
                          <a:spcPts val="600"/>
                        </a:spcAft>
                      </a:pPr>
                      <a:r>
                        <a:rPr lang="nl-NL" sz="1800" b="0" i="0" kern="1200" dirty="0">
                          <a:solidFill>
                            <a:schemeClr val="bg2">
                              <a:lumMod val="65000"/>
                            </a:schemeClr>
                          </a:solidFill>
                          <a:effectLst/>
                          <a:latin typeface="+mn-lt"/>
                          <a:ea typeface="+mn-ea"/>
                          <a:cs typeface="+mn-cs"/>
                        </a:rPr>
                        <a:t>Het beste oplossen door structuuringrepen of procedureafspraken.</a:t>
                      </a:r>
                      <a:endParaRPr lang="nl-NL" sz="3600" dirty="0">
                        <a:solidFill>
                          <a:schemeClr val="bg2">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tx1">
                        <a:lumMod val="90000"/>
                        <a:lumOff val="10000"/>
                      </a:schemeClr>
                    </a:solidFill>
                  </a:tcPr>
                </a:tc>
                <a:extLst>
                  <a:ext uri="{0D108BD9-81ED-4DB2-BD59-A6C34878D82A}">
                    <a16:rowId xmlns:a16="http://schemas.microsoft.com/office/drawing/2014/main" val="1161427828"/>
                  </a:ext>
                </a:extLst>
              </a:tr>
            </a:tbl>
          </a:graphicData>
        </a:graphic>
      </p:graphicFrame>
    </p:spTree>
    <p:extLst>
      <p:ext uri="{BB962C8B-B14F-4D97-AF65-F5344CB8AC3E}">
        <p14:creationId xmlns:p14="http://schemas.microsoft.com/office/powerpoint/2010/main" val="149918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DBE69-E342-49E8-9A74-0D4D07CB898A}"/>
              </a:ext>
            </a:extLst>
          </p:cNvPr>
          <p:cNvSpPr>
            <a:spLocks noGrp="1"/>
          </p:cNvSpPr>
          <p:nvPr>
            <p:ph type="title"/>
          </p:nvPr>
        </p:nvSpPr>
        <p:spPr>
          <a:xfrm>
            <a:off x="2421653" y="2105566"/>
            <a:ext cx="7907128" cy="1160403"/>
          </a:xfrm>
        </p:spPr>
        <p:txBody>
          <a:bodyPr/>
          <a:lstStyle/>
          <a:p>
            <a:r>
              <a:rPr lang="nl-NL" dirty="0"/>
              <a:t>Korte plaspauze/koffie break van 5 minuten</a:t>
            </a:r>
          </a:p>
        </p:txBody>
      </p:sp>
      <p:sp>
        <p:nvSpPr>
          <p:cNvPr id="3" name="Tijdelijke aanduiding voor inhoud 2">
            <a:extLst>
              <a:ext uri="{FF2B5EF4-FFF2-40B4-BE49-F238E27FC236}">
                <a16:creationId xmlns:a16="http://schemas.microsoft.com/office/drawing/2014/main" id="{97902E7D-D4DC-4197-BFBD-1D1F85EE4219}"/>
              </a:ext>
            </a:extLst>
          </p:cNvPr>
          <p:cNvSpPr>
            <a:spLocks noGrp="1"/>
          </p:cNvSpPr>
          <p:nvPr>
            <p:ph idx="1"/>
          </p:nvPr>
        </p:nvSpPr>
        <p:spPr>
          <a:xfrm>
            <a:off x="266974" y="2105566"/>
            <a:ext cx="11449050" cy="4199439"/>
          </a:xfrm>
        </p:spPr>
        <p:txBody>
          <a:bodyPr/>
          <a:lstStyle/>
          <a:p>
            <a:pPr marL="0" indent="0">
              <a:buNone/>
            </a:pPr>
            <a:endParaRPr lang="nl-NL" sz="2400" dirty="0"/>
          </a:p>
        </p:txBody>
      </p:sp>
    </p:spTree>
    <p:extLst>
      <p:ext uri="{BB962C8B-B14F-4D97-AF65-F5344CB8AC3E}">
        <p14:creationId xmlns:p14="http://schemas.microsoft.com/office/powerpoint/2010/main" val="8357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6083354-8C65-4F16-8C3B-D4569A409332}"/>
              </a:ext>
            </a:extLst>
          </p:cNvPr>
          <p:cNvSpPr>
            <a:spLocks noGrp="1"/>
          </p:cNvSpPr>
          <p:nvPr>
            <p:ph type="title"/>
          </p:nvPr>
        </p:nvSpPr>
        <p:spPr/>
        <p:txBody>
          <a:bodyPr/>
          <a:lstStyle/>
          <a:p>
            <a:r>
              <a:rPr lang="nl-NL" sz="4000" dirty="0">
                <a:effectLst/>
                <a:ea typeface="Calibri" panose="020F0502020204030204" pitchFamily="34" charset="0"/>
                <a:cs typeface="Times New Roman" panose="02020603050405020304" pitchFamily="18" charset="0"/>
              </a:rPr>
              <a:t>Communicatie in groepen</a:t>
            </a:r>
            <a:br>
              <a:rPr lang="nl-NL" sz="4000" dirty="0">
                <a:effectLst/>
                <a:ea typeface="Calibri" panose="020F0502020204030204" pitchFamily="34" charset="0"/>
                <a:cs typeface="Times New Roman" panose="02020603050405020304" pitchFamily="18" charset="0"/>
              </a:rPr>
            </a:br>
            <a:endParaRPr lang="nl-NL" dirty="0"/>
          </a:p>
        </p:txBody>
      </p:sp>
      <p:sp>
        <p:nvSpPr>
          <p:cNvPr id="4" name="Tekstvak 3">
            <a:extLst>
              <a:ext uri="{FF2B5EF4-FFF2-40B4-BE49-F238E27FC236}">
                <a16:creationId xmlns:a16="http://schemas.microsoft.com/office/drawing/2014/main" id="{62482CA8-8C54-459B-9B3B-F3902A7A31C7}"/>
              </a:ext>
            </a:extLst>
          </p:cNvPr>
          <p:cNvSpPr txBox="1"/>
          <p:nvPr/>
        </p:nvSpPr>
        <p:spPr>
          <a:xfrm>
            <a:off x="583923" y="1611583"/>
            <a:ext cx="6097656" cy="2445862"/>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Groepsgrootte</a:t>
            </a:r>
            <a:endPar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Status en invloed </a:t>
            </a:r>
            <a:endPar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Functionele rollen in groepen</a:t>
            </a:r>
            <a:endPar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nl-NL" sz="24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Taakrollen</a:t>
            </a:r>
            <a:endPar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nl-NL" sz="24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Procesrollen	</a:t>
            </a:r>
            <a:endPar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nl-NL" sz="24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Zowel taak- als procesrollen	 </a:t>
            </a:r>
            <a:endPar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997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78D4179-F73B-4987-9B66-81FC80F57A68}"/>
              </a:ext>
            </a:extLst>
          </p:cNvPr>
          <p:cNvPicPr>
            <a:picLocks noChangeAspect="1"/>
          </p:cNvPicPr>
          <p:nvPr/>
        </p:nvPicPr>
        <p:blipFill>
          <a:blip r:embed="rId3"/>
          <a:stretch>
            <a:fillRect/>
          </a:stretch>
        </p:blipFill>
        <p:spPr>
          <a:xfrm>
            <a:off x="8480476" y="3702206"/>
            <a:ext cx="3533252" cy="1360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vak 2">
            <a:extLst>
              <a:ext uri="{FF2B5EF4-FFF2-40B4-BE49-F238E27FC236}">
                <a16:creationId xmlns:a16="http://schemas.microsoft.com/office/drawing/2014/main" id="{0B346780-DB91-44B0-BA1C-8CDF88EE846D}"/>
              </a:ext>
            </a:extLst>
          </p:cNvPr>
          <p:cNvSpPr txBox="1"/>
          <p:nvPr/>
        </p:nvSpPr>
        <p:spPr>
          <a:xfrm>
            <a:off x="622477" y="330756"/>
            <a:ext cx="6094140" cy="72173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4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Groepsgrootte</a:t>
            </a:r>
            <a:endParaRPr kumimoji="0" lang="nl-NL" sz="36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FB724A9B-016C-440B-A968-3DF010597977}"/>
              </a:ext>
            </a:extLst>
          </p:cNvPr>
          <p:cNvSpPr txBox="1"/>
          <p:nvPr/>
        </p:nvSpPr>
        <p:spPr>
          <a:xfrm>
            <a:off x="622477" y="1171932"/>
            <a:ext cx="10278637"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In een kleinere groep is er meer tijd en gelegenheid voor iedereen om te spreken of iets in te brengen in een gesprek.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Als de groep groter wordt zien we dat de actieve leden steeds actiever worden in vergelijking tot anderen. De stillere groepsleden gaan meer naar de achtergrond.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De inhoud van de communicatie veranderd als de groep groter wordt: omdat de stillere leden minder de kans hebben deel te nemen zijn zij vaker achteraf ontevreden over de gang van zaken of het besluit.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Optimale groepsgrootte?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Groepjes van 5 werken over het algemeen het meest harmonieus samen.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Maximale groepsgrootte?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Bij een grotere groep komt er vaak een leider naar voren.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Afhankelijk van het doel van de groep is tussen de 8 en 20 mensen het meest effectief.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p:txBody>
      </p:sp>
    </p:spTree>
    <p:extLst>
      <p:ext uri="{BB962C8B-B14F-4D97-AF65-F5344CB8AC3E}">
        <p14:creationId xmlns:p14="http://schemas.microsoft.com/office/powerpoint/2010/main" val="164131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6083354-8C65-4F16-8C3B-D4569A409332}"/>
              </a:ext>
            </a:extLst>
          </p:cNvPr>
          <p:cNvSpPr>
            <a:spLocks noGrp="1"/>
          </p:cNvSpPr>
          <p:nvPr>
            <p:ph type="title"/>
          </p:nvPr>
        </p:nvSpPr>
        <p:spPr/>
        <p:txBody>
          <a:bodyPr/>
          <a:lstStyle/>
          <a:p>
            <a:r>
              <a:rPr lang="nl-NL" sz="4000" b="0" dirty="0">
                <a:effectLst/>
                <a:latin typeface="+mn-lt"/>
                <a:ea typeface="Calibri" panose="020F0502020204030204" pitchFamily="34" charset="0"/>
                <a:cs typeface="Calibri" panose="020F0502020204030204" pitchFamily="34" charset="0"/>
              </a:rPr>
              <a:t>Status en invloed </a:t>
            </a:r>
            <a:endParaRPr lang="nl-NL" b="0" dirty="0">
              <a:latin typeface="+mn-lt"/>
              <a:cs typeface="Calibri" panose="020F0502020204030204" pitchFamily="34" charset="0"/>
            </a:endParaRPr>
          </a:p>
        </p:txBody>
      </p:sp>
      <p:pic>
        <p:nvPicPr>
          <p:cNvPr id="1026" name="Picture 2" descr="Verliezen van status pijnlijker dan verliezen van macht | Erasmus  University Rotterdam">
            <a:extLst>
              <a:ext uri="{FF2B5EF4-FFF2-40B4-BE49-F238E27FC236}">
                <a16:creationId xmlns:a16="http://schemas.microsoft.com/office/drawing/2014/main" id="{A5F4610D-5C44-49B7-BB2D-4F99D9C30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65" y="877064"/>
            <a:ext cx="4040806" cy="286034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2E32B44-D13D-4D81-A8BB-BB0D419E3BAB}"/>
              </a:ext>
            </a:extLst>
          </p:cNvPr>
          <p:cNvSpPr txBox="1"/>
          <p:nvPr/>
        </p:nvSpPr>
        <p:spPr>
          <a:xfrm>
            <a:off x="581853" y="3737410"/>
            <a:ext cx="1010803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Als iemand veel aan het woord is, heeft dit enkele belangrijke gevolgen. Spraakzame groepsleden zijn vaak een stimulans voor de groep en krijgen meer reactie waardoor ze nog meer aan het woord zijn.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Onderzoek heeft ook aangetoond dat mensen die veel aan het woord zijn en initiatief vertonen, een hogere status toebedeeld krijgen in groepen.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Als het voorstel van een zwijgzamer lid van de groep wordt aangenomen dan is dat vaak omdat er steun was van een spraakzamer groepslid.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644"/>
              </a:solidFill>
              <a:effectLst/>
              <a:uLnTx/>
              <a:uFillTx/>
              <a:latin typeface="Arial"/>
              <a:ea typeface="+mn-ea"/>
              <a:cs typeface="+mn-cs"/>
            </a:endParaRPr>
          </a:p>
        </p:txBody>
      </p:sp>
    </p:spTree>
    <p:extLst>
      <p:ext uri="{BB962C8B-B14F-4D97-AF65-F5344CB8AC3E}">
        <p14:creationId xmlns:p14="http://schemas.microsoft.com/office/powerpoint/2010/main" val="806940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6083354-8C65-4F16-8C3B-D4569A409332}"/>
              </a:ext>
            </a:extLst>
          </p:cNvPr>
          <p:cNvSpPr>
            <a:spLocks noGrp="1"/>
          </p:cNvSpPr>
          <p:nvPr>
            <p:ph type="title"/>
          </p:nvPr>
        </p:nvSpPr>
        <p:spPr>
          <a:xfrm>
            <a:off x="658858" y="479743"/>
            <a:ext cx="10108030" cy="1160403"/>
          </a:xfrm>
        </p:spPr>
        <p:txBody>
          <a:bodyPr/>
          <a:lstStyle/>
          <a:p>
            <a:r>
              <a:rPr lang="nl-NL" sz="4000" b="0" dirty="0">
                <a:effectLst/>
                <a:latin typeface="+mn-lt"/>
                <a:ea typeface="Calibri" panose="020F0502020204030204" pitchFamily="34" charset="0"/>
                <a:cs typeface="Times New Roman" panose="02020603050405020304" pitchFamily="18" charset="0"/>
              </a:rPr>
              <a:t>Functionele rollen in groepen</a:t>
            </a:r>
            <a:br>
              <a:rPr lang="nl-NL" sz="3600" dirty="0">
                <a:effectLst/>
                <a:latin typeface="+mn-lt"/>
                <a:ea typeface="Calibri" panose="020F0502020204030204" pitchFamily="34" charset="0"/>
                <a:cs typeface="Times New Roman" panose="02020603050405020304" pitchFamily="18" charset="0"/>
              </a:rPr>
            </a:br>
            <a:endParaRPr lang="nl-NL" dirty="0">
              <a:latin typeface="+mn-lt"/>
            </a:endParaRPr>
          </a:p>
        </p:txBody>
      </p:sp>
      <p:pic>
        <p:nvPicPr>
          <p:cNvPr id="9218" name="Picture 2" descr="Groepsrollen (Benne &amp;amp;amp; Sheats): 26 krachtige groepsrollen - Toolshero">
            <a:extLst>
              <a:ext uri="{FF2B5EF4-FFF2-40B4-BE49-F238E27FC236}">
                <a16:creationId xmlns:a16="http://schemas.microsoft.com/office/drawing/2014/main" id="{0DDD33AC-A6BD-4E16-8A03-A4FAB2EE93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51" b="10900"/>
          <a:stretch/>
        </p:blipFill>
        <p:spPr bwMode="auto">
          <a:xfrm>
            <a:off x="658858" y="2200589"/>
            <a:ext cx="7677866" cy="390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3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AB99EE4-B5E9-4541-AD60-27A1A6063EEC}"/>
              </a:ext>
            </a:extLst>
          </p:cNvPr>
          <p:cNvSpPr txBox="1"/>
          <p:nvPr/>
        </p:nvSpPr>
        <p:spPr>
          <a:xfrm>
            <a:off x="538843" y="571475"/>
            <a:ext cx="5378631"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7CCBFF"/>
                </a:solidFill>
                <a:effectLst/>
                <a:uLnTx/>
                <a:uFillTx/>
                <a:latin typeface="Arial"/>
                <a:ea typeface="+mn-ea"/>
                <a:cs typeface="+mn-cs"/>
              </a:rPr>
              <a:t>Taakrollen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Arial"/>
                <a:ea typeface="+mn-ea"/>
                <a:cs typeface="+mn-cs"/>
              </a:rPr>
              <a:t>Taakrollen hebben betrekking op het daadwerkelijk uitvoeren van het werk en de taken die hiermee gepaard gaan. Wat moet er allemaal gedaan worden om een project te starten en te voltooien? Ze vertegenwoordigen alle rollen die nodig zijn om een project stapsgewijs uit te voeren.</a:t>
            </a:r>
          </a:p>
        </p:txBody>
      </p:sp>
      <p:sp>
        <p:nvSpPr>
          <p:cNvPr id="6" name="Tekstvak 5">
            <a:extLst>
              <a:ext uri="{FF2B5EF4-FFF2-40B4-BE49-F238E27FC236}">
                <a16:creationId xmlns:a16="http://schemas.microsoft.com/office/drawing/2014/main" id="{54B76CDC-1D17-4739-894E-324A28954799}"/>
              </a:ext>
            </a:extLst>
          </p:cNvPr>
          <p:cNvSpPr txBox="1"/>
          <p:nvPr/>
        </p:nvSpPr>
        <p:spPr>
          <a:xfrm>
            <a:off x="538843" y="3409406"/>
            <a:ext cx="5600700"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41D87D"/>
                </a:solidFill>
                <a:effectLst/>
                <a:uLnTx/>
                <a:uFillTx/>
                <a:latin typeface="Arial"/>
                <a:ea typeface="+mn-ea"/>
                <a:cs typeface="+mn-cs"/>
              </a:rPr>
              <a:t>Persoonlijke en/of Sociale rollen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Arial"/>
                <a:ea typeface="+mn-ea"/>
                <a:cs typeface="+mn-cs"/>
              </a:rPr>
              <a:t>Interpersoonlijke relaties binnen een team hebben invloed op het succesvol functioneren. Deze rollen dragen bij aan het positieve functioneren van een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Arial"/>
                <a:ea typeface="+mn-ea"/>
                <a:cs typeface="+mn-cs"/>
              </a:rPr>
              <a:t>Zijn de onderlinge banden goed en respecteren teamleden elkaar, dan leidt dat tot goede resultaten. Spelen er onderlinge conflicten en is er strijd, dan komt dit het resultaat niet ten goede</a:t>
            </a:r>
          </a:p>
        </p:txBody>
      </p:sp>
      <p:sp>
        <p:nvSpPr>
          <p:cNvPr id="9" name="Tekstvak 8">
            <a:extLst>
              <a:ext uri="{FF2B5EF4-FFF2-40B4-BE49-F238E27FC236}">
                <a16:creationId xmlns:a16="http://schemas.microsoft.com/office/drawing/2014/main" id="{4234C3D8-2C6F-4214-93C8-4608B89B1098}"/>
              </a:ext>
            </a:extLst>
          </p:cNvPr>
          <p:cNvSpPr txBox="1"/>
          <p:nvPr/>
        </p:nvSpPr>
        <p:spPr>
          <a:xfrm>
            <a:off x="6775814" y="3429000"/>
            <a:ext cx="4046219"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FF2F00"/>
                </a:solidFill>
                <a:effectLst/>
                <a:uLnTx/>
                <a:uFillTx/>
                <a:latin typeface="Arial"/>
                <a:ea typeface="+mn-ea"/>
                <a:cs typeface="+mn-cs"/>
              </a:rPr>
              <a:t>Disfunctionele en/of Individualistische rollen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Arial"/>
                <a:ea typeface="+mn-ea"/>
                <a:cs typeface="+mn-cs"/>
              </a:rPr>
              <a:t>Deze rollen verstoren de voortgang van het team en verzwakken de samenwerking. Zodra 1 of meerdere teamleden een dergelijke rol vervullen, geeft dat een verschuiving in het team.</a:t>
            </a:r>
          </a:p>
        </p:txBody>
      </p:sp>
      <p:pic>
        <p:nvPicPr>
          <p:cNvPr id="10242" name="Picture 2" descr="Groepsrollen van benne en sheats - toolshero">
            <a:extLst>
              <a:ext uri="{FF2B5EF4-FFF2-40B4-BE49-F238E27FC236}">
                <a16:creationId xmlns:a16="http://schemas.microsoft.com/office/drawing/2014/main" id="{118895C4-E580-408A-B940-E03BDDDE6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814" y="571475"/>
            <a:ext cx="3765912" cy="188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7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FD12471-4BB5-485D-A640-0CE4C31632C2}"/>
              </a:ext>
            </a:extLst>
          </p:cNvPr>
          <p:cNvSpPr txBox="1"/>
          <p:nvPr/>
        </p:nvSpPr>
        <p:spPr>
          <a:xfrm>
            <a:off x="613741" y="1900480"/>
            <a:ext cx="6097656" cy="1260345"/>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nl-NL" sz="2400" b="0" i="0" u="none" strike="noStrike" kern="1200" cap="none" spc="0" normalizeH="0" baseline="0" noProof="0" dirty="0">
                <a:ln>
                  <a:noFill/>
                </a:ln>
                <a:solidFill>
                  <a:srgbClr val="000644"/>
                </a:solidFill>
                <a:effectLst/>
                <a:uLnTx/>
                <a:uFillTx/>
                <a:latin typeface="Calibri" panose="020F0502020204030204" pitchFamily="34" charset="0"/>
                <a:ea typeface="Calibri" panose="020F0502020204030204" pitchFamily="34" charset="0"/>
                <a:cs typeface="Times New Roman" panose="02020603050405020304" pitchFamily="18" charset="0"/>
              </a:rPr>
              <a:t>De autoritaire leiderschapsstijl	</a:t>
            </a:r>
            <a:endParaRPr kumimoji="0" lang="nl-NL" sz="2000" b="0" i="0" u="none" strike="noStrike" kern="1200" cap="none" spc="0" normalizeH="0" baseline="0" noProof="0" dirty="0">
              <a:ln>
                <a:noFill/>
              </a:ln>
              <a:solidFill>
                <a:srgbClr val="00064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nl-NL" sz="2400" b="0" i="0" u="none" strike="noStrike" kern="1200" cap="none" spc="0" normalizeH="0" baseline="0" noProof="0" dirty="0">
                <a:ln>
                  <a:noFill/>
                </a:ln>
                <a:solidFill>
                  <a:srgbClr val="000644"/>
                </a:solidFill>
                <a:effectLst/>
                <a:uLnTx/>
                <a:uFillTx/>
                <a:latin typeface="Calibri" panose="020F0502020204030204" pitchFamily="34" charset="0"/>
                <a:ea typeface="Calibri" panose="020F0502020204030204" pitchFamily="34" charset="0"/>
                <a:cs typeface="Times New Roman" panose="02020603050405020304" pitchFamily="18" charset="0"/>
              </a:rPr>
              <a:t>Democratische leiderschapsstijl	</a:t>
            </a:r>
            <a:endParaRPr kumimoji="0" lang="nl-NL" sz="2000" b="0" i="0" u="none" strike="noStrike" kern="1200" cap="none" spc="0" normalizeH="0" baseline="0" noProof="0" dirty="0">
              <a:ln>
                <a:noFill/>
              </a:ln>
              <a:solidFill>
                <a:srgbClr val="00064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nl-NL" sz="2400" b="0" i="0" u="none" strike="noStrike" kern="1200" cap="none" spc="0" normalizeH="0" baseline="0" noProof="0" dirty="0">
                <a:ln>
                  <a:noFill/>
                </a:ln>
                <a:solidFill>
                  <a:srgbClr val="000644"/>
                </a:solidFill>
                <a:effectLst/>
                <a:uLnTx/>
                <a:uFillTx/>
                <a:latin typeface="Calibri" panose="020F0502020204030204" pitchFamily="34" charset="0"/>
                <a:ea typeface="Calibri" panose="020F0502020204030204" pitchFamily="34" charset="0"/>
                <a:cs typeface="Times New Roman" panose="02020603050405020304" pitchFamily="18" charset="0"/>
              </a:rPr>
              <a:t>De laissez-faire leiderschapsstijl	</a:t>
            </a:r>
            <a:endParaRPr kumimoji="0" lang="nl-NL" sz="2000" b="0" i="0" u="none" strike="noStrike" kern="1200" cap="none" spc="0" normalizeH="0" baseline="0" noProof="0" dirty="0">
              <a:ln>
                <a:noFill/>
              </a:ln>
              <a:solidFill>
                <a:srgbClr val="00064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itel 7">
            <a:extLst>
              <a:ext uri="{FF2B5EF4-FFF2-40B4-BE49-F238E27FC236}">
                <a16:creationId xmlns:a16="http://schemas.microsoft.com/office/drawing/2014/main" id="{9611310D-3E47-41CB-BB10-A3BD1378AFDB}"/>
              </a:ext>
            </a:extLst>
          </p:cNvPr>
          <p:cNvSpPr>
            <a:spLocks noGrp="1"/>
          </p:cNvSpPr>
          <p:nvPr>
            <p:ph type="title"/>
          </p:nvPr>
        </p:nvSpPr>
        <p:spPr>
          <a:xfrm>
            <a:off x="371475" y="296863"/>
            <a:ext cx="10107613" cy="1160462"/>
          </a:xfrm>
        </p:spPr>
        <p:txBody>
          <a:bodyPr/>
          <a:lstStyle/>
          <a:p>
            <a:r>
              <a:rPr lang="nl-NL" sz="4000" dirty="0">
                <a:effectLst/>
                <a:ea typeface="Calibri" panose="020F0502020204030204" pitchFamily="34" charset="0"/>
                <a:cs typeface="Times New Roman" panose="02020603050405020304" pitchFamily="18" charset="0"/>
              </a:rPr>
              <a:t>Leiderschapsstijlen</a:t>
            </a:r>
            <a:br>
              <a:rPr lang="nl-NL" sz="4000" dirty="0">
                <a:effectLst/>
                <a:ea typeface="Calibri" panose="020F0502020204030204" pitchFamily="34" charset="0"/>
                <a:cs typeface="Times New Roman" panose="02020603050405020304" pitchFamily="18" charset="0"/>
              </a:rPr>
            </a:br>
            <a:endParaRPr lang="nl-NL" dirty="0"/>
          </a:p>
        </p:txBody>
      </p:sp>
      <p:pic>
        <p:nvPicPr>
          <p:cNvPr id="11266" name="Picture 2" descr="3 succesvolle leiderschapsstijlen op een rijtje">
            <a:extLst>
              <a:ext uri="{FF2B5EF4-FFF2-40B4-BE49-F238E27FC236}">
                <a16:creationId xmlns:a16="http://schemas.microsoft.com/office/drawing/2014/main" id="{266FBACA-61E2-4400-A410-CD3AD1917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00480"/>
            <a:ext cx="5056344" cy="357921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C69DDBF1-CCE0-4C8C-BC0B-FA2C612111B8}"/>
              </a:ext>
            </a:extLst>
          </p:cNvPr>
          <p:cNvSpPr txBox="1"/>
          <p:nvPr/>
        </p:nvSpPr>
        <p:spPr>
          <a:xfrm>
            <a:off x="613741" y="3879669"/>
            <a:ext cx="5056344" cy="830997"/>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644"/>
                </a:solidFill>
                <a:effectLst/>
                <a:uLnTx/>
                <a:uFillTx/>
                <a:latin typeface="Arial"/>
                <a:ea typeface="+mn-ea"/>
                <a:cs typeface="+mn-cs"/>
              </a:rPr>
              <a:t>Bekend?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644"/>
                </a:solidFill>
                <a:effectLst/>
                <a:uLnTx/>
                <a:uFillTx/>
                <a:latin typeface="Arial"/>
                <a:ea typeface="+mn-ea"/>
                <a:cs typeface="+mn-cs"/>
              </a:rPr>
              <a:t>Hoe zou je deze stijlen beschrijven? </a:t>
            </a:r>
          </a:p>
        </p:txBody>
      </p:sp>
    </p:spTree>
    <p:extLst>
      <p:ext uri="{BB962C8B-B14F-4D97-AF65-F5344CB8AC3E}">
        <p14:creationId xmlns:p14="http://schemas.microsoft.com/office/powerpoint/2010/main" val="130622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4A4D3CE9-9735-4A45-B662-4ADA286236B6}"/>
              </a:ext>
            </a:extLst>
          </p:cNvPr>
          <p:cNvSpPr>
            <a:spLocks noGrp="1"/>
          </p:cNvSpPr>
          <p:nvPr>
            <p:ph type="title"/>
          </p:nvPr>
        </p:nvSpPr>
        <p:spPr>
          <a:xfrm>
            <a:off x="371475" y="296863"/>
            <a:ext cx="10107613" cy="1160462"/>
          </a:xfrm>
        </p:spPr>
        <p:txBody>
          <a:bodyPr/>
          <a:lstStyle/>
          <a:p>
            <a:r>
              <a:rPr lang="nl-NL" sz="4000" b="0" dirty="0">
                <a:effectLst/>
                <a:latin typeface="+mn-lt"/>
                <a:ea typeface="Calibri" panose="020F0502020204030204" pitchFamily="34" charset="0"/>
                <a:cs typeface="Times New Roman" panose="02020603050405020304" pitchFamily="18" charset="0"/>
              </a:rPr>
              <a:t>Leiderschapsstijlen</a:t>
            </a:r>
            <a:br>
              <a:rPr lang="nl-NL" sz="4000" dirty="0">
                <a:effectLst/>
                <a:ea typeface="Calibri" panose="020F0502020204030204" pitchFamily="34" charset="0"/>
                <a:cs typeface="Times New Roman" panose="02020603050405020304" pitchFamily="18" charset="0"/>
              </a:rPr>
            </a:br>
            <a:endParaRPr lang="nl-NL" dirty="0"/>
          </a:p>
        </p:txBody>
      </p:sp>
      <p:sp>
        <p:nvSpPr>
          <p:cNvPr id="4" name="Tekstvak 3">
            <a:extLst>
              <a:ext uri="{FF2B5EF4-FFF2-40B4-BE49-F238E27FC236}">
                <a16:creationId xmlns:a16="http://schemas.microsoft.com/office/drawing/2014/main" id="{290FE983-F1A2-48E0-A875-2E0EEAC31868}"/>
              </a:ext>
            </a:extLst>
          </p:cNvPr>
          <p:cNvSpPr txBox="1"/>
          <p:nvPr/>
        </p:nvSpPr>
        <p:spPr>
          <a:xfrm>
            <a:off x="371475" y="877094"/>
            <a:ext cx="10853874"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644"/>
                </a:solidFill>
                <a:effectLst/>
                <a:uLnTx/>
                <a:uFillTx/>
                <a:latin typeface="Arial"/>
                <a:ea typeface="+mn-ea"/>
                <a:cs typeface="+mn-cs"/>
              </a:rPr>
              <a:t>Bij de autoritaire leiderschapsstijl is de leider bepalend voor het verloop van het proces: hij stuurt aan, neemt de beslissingen en houdt de controle.  Een risico van de autoritaire leiderschapsstijl is dat er verzet en agressie ontstaan die geprojecteerd worden op onschuldige personen (zondebokken) of objecten.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644"/>
                </a:solidFill>
                <a:effectLst/>
                <a:uLnTx/>
                <a:uFillTx/>
                <a:latin typeface="Arial"/>
                <a:ea typeface="+mn-ea"/>
                <a:cs typeface="+mn-cs"/>
              </a:rPr>
              <a:t>De democratische leider behoudt in ruime mate de leiding, maar biedt de groep genoeg hulp om de oplossing van actuele problemen zo door te spreken dat overeenstemming bereikt wordt.  Bij de democratische leiderschapsstijl ontstaat een wij-gevoel dat de loyaliteit met de taak en de groep bevordert. Omdat de groep zelf verantwoordelijk wordt, ontwikkelt het zelfsturend vermogen van de groep zich en ontwikkelen de leden hun samenwerkingscompetentie.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64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644"/>
                </a:solidFill>
                <a:effectLst/>
                <a:uLnTx/>
                <a:uFillTx/>
                <a:latin typeface="Arial"/>
                <a:ea typeface="+mn-ea"/>
                <a:cs typeface="+mn-cs"/>
              </a:rPr>
              <a:t>Bij de laissez-faire leiderschapsstijl blijft de leider meer op de achtergrond. De leider is toegeeflijk en laat alles gebeuren zonder in te grijpen. De veronderstelling bij deze stijl is dat de groep zijn eigen krachten kan ontplooien, als de groep maar de gelegenheid krijgt. Omdat het de groep onder de laissez-faire stijl ontbreekt aan sturing en kaders, raakt de groep in vertwijfeling en onzekerheid waardoor de vrije krachten ruimte krijgen. Zo ontstaat al snel een verval van de groep. Dit blijkt uit kliekvorming en toenemende rivaliteit en ten slotte uit het uiteenvallen van de g</a:t>
            </a:r>
          </a:p>
        </p:txBody>
      </p:sp>
    </p:spTree>
    <p:extLst>
      <p:ext uri="{BB962C8B-B14F-4D97-AF65-F5344CB8AC3E}">
        <p14:creationId xmlns:p14="http://schemas.microsoft.com/office/powerpoint/2010/main" val="192948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Situationeel_leiderschap_Model">
            <a:extLst>
              <a:ext uri="{FF2B5EF4-FFF2-40B4-BE49-F238E27FC236}">
                <a16:creationId xmlns:a16="http://schemas.microsoft.com/office/drawing/2014/main" id="{51E05893-96B1-40C9-A11F-89F9882D80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14" b="5185"/>
          <a:stretch/>
        </p:blipFill>
        <p:spPr bwMode="auto">
          <a:xfrm>
            <a:off x="2259875" y="254725"/>
            <a:ext cx="7053942" cy="634854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EC49753-79C0-4269-82FF-967ED7F88DA3}"/>
              </a:ext>
            </a:extLst>
          </p:cNvPr>
          <p:cNvSpPr txBox="1"/>
          <p:nvPr/>
        </p:nvSpPr>
        <p:spPr>
          <a:xfrm rot="16200000">
            <a:off x="-1786344" y="2916918"/>
            <a:ext cx="609382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Situationeel Leiderschap</a:t>
            </a:r>
          </a:p>
        </p:txBody>
      </p:sp>
    </p:spTree>
    <p:extLst>
      <p:ext uri="{BB962C8B-B14F-4D97-AF65-F5344CB8AC3E}">
        <p14:creationId xmlns:p14="http://schemas.microsoft.com/office/powerpoint/2010/main" val="39847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B6D02B-DBD8-48DF-87B7-448C3AC4A206}"/>
              </a:ext>
            </a:extLst>
          </p:cNvPr>
          <p:cNvSpPr>
            <a:spLocks noGrp="1"/>
          </p:cNvSpPr>
          <p:nvPr>
            <p:ph type="title"/>
          </p:nvPr>
        </p:nvSpPr>
        <p:spPr/>
        <p:txBody>
          <a:bodyPr/>
          <a:lstStyle/>
          <a:p>
            <a:r>
              <a:rPr lang="nl-NL" dirty="0" err="1"/>
              <a:t>Groepswat</a:t>
            </a:r>
            <a:r>
              <a:rPr lang="nl-NL" dirty="0"/>
              <a:t>…….</a:t>
            </a:r>
          </a:p>
        </p:txBody>
      </p:sp>
      <p:pic>
        <p:nvPicPr>
          <p:cNvPr id="11" name="Onlinemedia 10" title="Teamwork - For The Birds">
            <a:hlinkClick r:id="" action="ppaction://media"/>
            <a:extLst>
              <a:ext uri="{FF2B5EF4-FFF2-40B4-BE49-F238E27FC236}">
                <a16:creationId xmlns:a16="http://schemas.microsoft.com/office/drawing/2014/main" id="{95C79F5E-C853-4E21-8651-14EDD7334425}"/>
              </a:ext>
            </a:extLst>
          </p:cNvPr>
          <p:cNvPicPr>
            <a:picLocks noRot="1" noChangeAspect="1"/>
          </p:cNvPicPr>
          <p:nvPr>
            <a:videoFile r:link="rId1"/>
          </p:nvPr>
        </p:nvPicPr>
        <p:blipFill>
          <a:blip r:embed="rId4"/>
          <a:stretch>
            <a:fillRect/>
          </a:stretch>
        </p:blipFill>
        <p:spPr>
          <a:xfrm>
            <a:off x="371476" y="1005988"/>
            <a:ext cx="8862171" cy="5007127"/>
          </a:xfrm>
          <a:prstGeom prst="rect">
            <a:avLst/>
          </a:prstGeom>
        </p:spPr>
      </p:pic>
    </p:spTree>
    <p:extLst>
      <p:ext uri="{BB962C8B-B14F-4D97-AF65-F5344CB8AC3E}">
        <p14:creationId xmlns:p14="http://schemas.microsoft.com/office/powerpoint/2010/main" val="267353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Leadership From A Dancing Guy">
            <a:hlinkClick r:id="" action="ppaction://media"/>
            <a:extLst>
              <a:ext uri="{FF2B5EF4-FFF2-40B4-BE49-F238E27FC236}">
                <a16:creationId xmlns:a16="http://schemas.microsoft.com/office/drawing/2014/main" id="{68232339-AFF1-49EC-B0D1-3F69D387D053}"/>
              </a:ext>
            </a:extLst>
          </p:cNvPr>
          <p:cNvPicPr>
            <a:picLocks noRot="1" noChangeAspect="1"/>
          </p:cNvPicPr>
          <p:nvPr>
            <a:videoFile r:link="rId1"/>
          </p:nvPr>
        </p:nvPicPr>
        <p:blipFill>
          <a:blip r:embed="rId4"/>
          <a:stretch>
            <a:fillRect/>
          </a:stretch>
        </p:blipFill>
        <p:spPr>
          <a:xfrm>
            <a:off x="1528354" y="934901"/>
            <a:ext cx="8541273" cy="4825819"/>
          </a:xfrm>
          <a:prstGeom prst="rect">
            <a:avLst/>
          </a:prstGeom>
        </p:spPr>
      </p:pic>
    </p:spTree>
    <p:extLst>
      <p:ext uri="{BB962C8B-B14F-4D97-AF65-F5344CB8AC3E}">
        <p14:creationId xmlns:p14="http://schemas.microsoft.com/office/powerpoint/2010/main" val="6668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6083354-8C65-4F16-8C3B-D4569A409332}"/>
              </a:ext>
            </a:extLst>
          </p:cNvPr>
          <p:cNvSpPr>
            <a:spLocks noGrp="1"/>
          </p:cNvSpPr>
          <p:nvPr>
            <p:ph type="title"/>
          </p:nvPr>
        </p:nvSpPr>
        <p:spPr/>
        <p:txBody>
          <a:bodyPr/>
          <a:lstStyle/>
          <a:p>
            <a:r>
              <a:rPr lang="nl-NL" sz="4000" dirty="0">
                <a:effectLst/>
                <a:ea typeface="Calibri" panose="020F0502020204030204" pitchFamily="34" charset="0"/>
                <a:cs typeface="Times New Roman" panose="02020603050405020304" pitchFamily="18" charset="0"/>
              </a:rPr>
              <a:t>Hoe in te spelen op de fase waarin de groep zit</a:t>
            </a:r>
            <a:br>
              <a:rPr lang="nl-NL" sz="4000" dirty="0"/>
            </a:br>
            <a:endParaRPr lang="nl-NL" dirty="0"/>
          </a:p>
        </p:txBody>
      </p:sp>
      <p:sp>
        <p:nvSpPr>
          <p:cNvPr id="4" name="Tekstvak 3">
            <a:extLst>
              <a:ext uri="{FF2B5EF4-FFF2-40B4-BE49-F238E27FC236}">
                <a16:creationId xmlns:a16="http://schemas.microsoft.com/office/drawing/2014/main" id="{557A1254-B277-48F6-9966-72CAD0B3CAAA}"/>
              </a:ext>
            </a:extLst>
          </p:cNvPr>
          <p:cNvSpPr txBox="1"/>
          <p:nvPr/>
        </p:nvSpPr>
        <p:spPr>
          <a:xfrm>
            <a:off x="494439" y="1666037"/>
            <a:ext cx="10948623" cy="473841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b="1" i="1" u="none" strike="noStrike" kern="1200" cap="none" spc="0" normalizeH="0" baseline="0" noProof="0" dirty="0">
                <a:ln>
                  <a:noFill/>
                </a:ln>
                <a:solidFill>
                  <a:srgbClr val="B8A1FF"/>
                </a:solidFill>
                <a:effectLst/>
                <a:uLnTx/>
                <a:uFillTx/>
                <a:latin typeface="Arial"/>
                <a:ea typeface="Calibri" panose="020F0502020204030204" pitchFamily="34" charset="0"/>
                <a:cs typeface="Times New Roman" panose="02020603050405020304" pitchFamily="18" charset="0"/>
              </a:rPr>
              <a:t>1. Een nieuwe groep:</a:t>
            </a:r>
            <a:endParaRPr kumimoji="0" lang="nl-NL" sz="2000" b="1" i="0" u="none" strike="noStrike" kern="1200" cap="none" spc="0" normalizeH="0" baseline="0" noProof="0" dirty="0">
              <a:ln>
                <a:noFill/>
              </a:ln>
              <a:solidFill>
                <a:srgbClr val="B8A1FF"/>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Doelen zijn bepaald achter de schermen, randvoorwaarden als geld etc. zijn geregeld, deelnemers wachten op informatie, voor iedereen is het spannend hoe het zal gaan.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duidelijkheid geven over taak, doelen en praktische zaken.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endPar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b="1" i="1" u="none" strike="noStrike" kern="1200" cap="none" spc="0" normalizeH="0" baseline="0" noProof="0" dirty="0">
                <a:ln>
                  <a:noFill/>
                </a:ln>
                <a:solidFill>
                  <a:srgbClr val="B8A1FF"/>
                </a:solidFill>
                <a:effectLst/>
                <a:uLnTx/>
                <a:uFillTx/>
                <a:latin typeface="Arial"/>
                <a:ea typeface="Calibri" panose="020F0502020204030204" pitchFamily="34" charset="0"/>
                <a:cs typeface="Times New Roman" panose="02020603050405020304" pitchFamily="18" charset="0"/>
              </a:rPr>
              <a:t>2.  Als er duidelijkheid is over de relaties en posities in de groep: </a:t>
            </a:r>
            <a:endParaRPr kumimoji="0" lang="nl-NL" sz="2000" b="1" i="0" u="none" strike="noStrike" kern="1200" cap="none" spc="0" normalizeH="0" baseline="0" noProof="0" dirty="0">
              <a:ln>
                <a:noFill/>
              </a:ln>
              <a:solidFill>
                <a:srgbClr val="B8A1FF"/>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Groepsleden kennen elkaar nog niet, normen moeten nog bepaald worden, men zoekt naar duidelijkheid en veiligheid. Verwachtingen moeten besproken worden, mensen willen ontdekken of ze bij deze groep (willen) horen. Afwachtend gedrag, kat-uit-de-boom-kijken. Aan het einde van deze fase ziet men het zitten en erbij te horen.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positieve communicatie, elkaar steunen, bevestiging geven. </a:t>
            </a:r>
          </a:p>
        </p:txBody>
      </p:sp>
    </p:spTree>
    <p:extLst>
      <p:ext uri="{BB962C8B-B14F-4D97-AF65-F5344CB8AC3E}">
        <p14:creationId xmlns:p14="http://schemas.microsoft.com/office/powerpoint/2010/main" val="264006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A5DFBC7-2505-4126-BD31-020286004F54}"/>
              </a:ext>
            </a:extLst>
          </p:cNvPr>
          <p:cNvSpPr txBox="1"/>
          <p:nvPr/>
        </p:nvSpPr>
        <p:spPr>
          <a:xfrm>
            <a:off x="467139" y="1071037"/>
            <a:ext cx="10475843" cy="496514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b="1" i="1" u="none" strike="noStrike" kern="1200" cap="none" spc="0" normalizeH="0" baseline="0" noProof="0" dirty="0">
                <a:ln>
                  <a:noFill/>
                </a:ln>
                <a:solidFill>
                  <a:srgbClr val="B8A1FF"/>
                </a:solidFill>
                <a:effectLst/>
                <a:uLnTx/>
                <a:uFillTx/>
                <a:latin typeface="Arial"/>
                <a:ea typeface="Calibri" panose="020F0502020204030204" pitchFamily="34" charset="0"/>
                <a:cs typeface="Times New Roman" panose="02020603050405020304" pitchFamily="18" charset="0"/>
              </a:rPr>
              <a:t>3. </a:t>
            </a:r>
            <a:r>
              <a:rPr kumimoji="0" lang="nl-NL" sz="2000" b="1" i="1" u="none" strike="noStrike" kern="1200" cap="none" spc="0" normalizeH="0" baseline="0" noProof="0" dirty="0" err="1">
                <a:ln>
                  <a:noFill/>
                </a:ln>
                <a:solidFill>
                  <a:srgbClr val="B8A1FF"/>
                </a:solidFill>
                <a:effectLst/>
                <a:uLnTx/>
                <a:uFillTx/>
                <a:latin typeface="Arial"/>
                <a:ea typeface="Calibri" panose="020F0502020204030204" pitchFamily="34" charset="0"/>
                <a:cs typeface="Times New Roman" panose="02020603050405020304" pitchFamily="18" charset="0"/>
              </a:rPr>
              <a:t>Invloedsfase</a:t>
            </a:r>
            <a:r>
              <a:rPr kumimoji="0" lang="nl-NL" sz="2000" b="1" i="1" u="none" strike="noStrike" kern="1200" cap="none" spc="0" normalizeH="0" baseline="0" noProof="0" dirty="0">
                <a:ln>
                  <a:noFill/>
                </a:ln>
                <a:solidFill>
                  <a:srgbClr val="B8A1FF"/>
                </a:solidFill>
                <a:effectLst/>
                <a:uLnTx/>
                <a:uFillTx/>
                <a:latin typeface="Arial"/>
                <a:ea typeface="Calibri" panose="020F0502020204030204" pitchFamily="34" charset="0"/>
                <a:cs typeface="Times New Roman" panose="02020603050405020304" pitchFamily="18" charset="0"/>
              </a:rPr>
              <a:t> ‘accepteren van de groepsactiviteit’. </a:t>
            </a:r>
            <a:endParaRPr kumimoji="0" lang="nl-NL" sz="2000" b="1" i="0" u="none" strike="noStrike" kern="1200" cap="none" spc="0" normalizeH="0" baseline="0" noProof="0" dirty="0">
              <a:ln>
                <a:noFill/>
              </a:ln>
              <a:solidFill>
                <a:srgbClr val="B8A1FF"/>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Er is duidelijkheid over relaties en posities in de groep, doelen en afspraken gemaakt, aan de slag. Maar dit geldt vaak niet voor iedereen; let erop dat iedereen aanhaakt. Al werkend ontdekken groepsleden nieuwe dingen en ontstaan er kritische vragen over leiderschap, groepsrollen of omgangsvormen. Spannende fase want ‘wie heeft het hier voor het zeggen?’ Belangrijk om conflicten aan te gaan en er samen sterker uit te komen.</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 verschil mag er zijn, goed leiderschap is belangrijk, iedereen meenemen.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b="1" i="1" u="none" strike="noStrike" kern="1200" cap="none" spc="0" normalizeH="0" baseline="0" noProof="0" dirty="0">
                <a:ln>
                  <a:noFill/>
                </a:ln>
                <a:solidFill>
                  <a:srgbClr val="B8A1FF"/>
                </a:solidFill>
                <a:effectLst/>
                <a:uLnTx/>
                <a:uFillTx/>
                <a:latin typeface="Arial"/>
                <a:ea typeface="Calibri" panose="020F0502020204030204" pitchFamily="34" charset="0"/>
                <a:cs typeface="Times New Roman" panose="02020603050405020304" pitchFamily="18" charset="0"/>
              </a:rPr>
              <a:t>4. Affectiefase ‘accepteren van de ander’</a:t>
            </a:r>
            <a:endParaRPr kumimoji="0" lang="nl-NL" sz="2000" b="1" i="0" u="none" strike="noStrike" kern="1200" cap="none" spc="0" normalizeH="0" baseline="0" noProof="0" dirty="0">
              <a:ln>
                <a:noFill/>
              </a:ln>
              <a:solidFill>
                <a:srgbClr val="B8A1FF"/>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rPr>
              <a:t>Als een groep goed door de vorige fase is gekomen ontstaat er meer betrokkenheid, wordt de groep hechter. Zoeken naar passende balans tussen afstand en nabijheid. Hierdoor kunnen  sub-groepjes ontstaan.</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endParaRPr kumimoji="0" lang="nl-NL" sz="2000" b="0" i="0" u="none" strike="noStrike" kern="1200" cap="none" spc="0" normalizeH="0" baseline="0" noProof="0" dirty="0">
              <a:ln>
                <a:noFill/>
              </a:ln>
              <a:solidFill>
                <a:srgbClr val="000644"/>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75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AC018-0F9A-4BAA-9A77-AC9B5E482774}"/>
              </a:ext>
            </a:extLst>
          </p:cNvPr>
          <p:cNvSpPr>
            <a:spLocks noGrp="1"/>
          </p:cNvSpPr>
          <p:nvPr>
            <p:ph type="ctrTitle"/>
          </p:nvPr>
        </p:nvSpPr>
        <p:spPr/>
        <p:txBody>
          <a:bodyPr/>
          <a:lstStyle/>
          <a:p>
            <a:r>
              <a:rPr lang="nl-NL" dirty="0"/>
              <a:t>Bedankt voor de aandacht</a:t>
            </a:r>
          </a:p>
        </p:txBody>
      </p:sp>
      <p:sp>
        <p:nvSpPr>
          <p:cNvPr id="3" name="Ondertitel 2">
            <a:extLst>
              <a:ext uri="{FF2B5EF4-FFF2-40B4-BE49-F238E27FC236}">
                <a16:creationId xmlns:a16="http://schemas.microsoft.com/office/drawing/2014/main" id="{7FBBD685-946F-4A75-917E-E905CAA479C8}"/>
              </a:ext>
            </a:extLst>
          </p:cNvPr>
          <p:cNvSpPr>
            <a:spLocks noGrp="1"/>
          </p:cNvSpPr>
          <p:nvPr>
            <p:ph type="subTitle" idx="1"/>
          </p:nvPr>
        </p:nvSpPr>
        <p:spPr/>
        <p:txBody>
          <a:bodyPr/>
          <a:lstStyle/>
          <a:p>
            <a:r>
              <a:rPr lang="nl-NL" dirty="0"/>
              <a:t>Succes met de toepassing! </a:t>
            </a:r>
          </a:p>
        </p:txBody>
      </p:sp>
    </p:spTree>
    <p:extLst>
      <p:ext uri="{BB962C8B-B14F-4D97-AF65-F5344CB8AC3E}">
        <p14:creationId xmlns:p14="http://schemas.microsoft.com/office/powerpoint/2010/main" val="229957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B6D02B-DBD8-48DF-87B7-448C3AC4A206}"/>
              </a:ext>
            </a:extLst>
          </p:cNvPr>
          <p:cNvSpPr>
            <a:spLocks noGrp="1"/>
          </p:cNvSpPr>
          <p:nvPr>
            <p:ph type="title"/>
          </p:nvPr>
        </p:nvSpPr>
        <p:spPr>
          <a:xfrm>
            <a:off x="461123" y="289275"/>
            <a:ext cx="10108030" cy="1160403"/>
          </a:xfrm>
        </p:spPr>
        <p:txBody>
          <a:bodyPr/>
          <a:lstStyle/>
          <a:p>
            <a:r>
              <a:rPr lang="nl-NL" dirty="0"/>
              <a:t>Hoezo?</a:t>
            </a:r>
          </a:p>
        </p:txBody>
      </p:sp>
      <p:sp>
        <p:nvSpPr>
          <p:cNvPr id="3" name="Tekstvak 2">
            <a:extLst>
              <a:ext uri="{FF2B5EF4-FFF2-40B4-BE49-F238E27FC236}">
                <a16:creationId xmlns:a16="http://schemas.microsoft.com/office/drawing/2014/main" id="{501C9DFB-DA11-433E-B976-2FF8399389E4}"/>
              </a:ext>
            </a:extLst>
          </p:cNvPr>
          <p:cNvSpPr txBox="1"/>
          <p:nvPr/>
        </p:nvSpPr>
        <p:spPr>
          <a:xfrm>
            <a:off x="371476" y="3244334"/>
            <a:ext cx="9412941" cy="369332"/>
          </a:xfrm>
          <a:prstGeom prst="rect">
            <a:avLst/>
          </a:prstGeom>
          <a:noFill/>
        </p:spPr>
        <p:txBody>
          <a:bodyPr wrap="square">
            <a:spAutoFit/>
          </a:bodyPr>
          <a:lstStyle/>
          <a:p>
            <a:r>
              <a:rPr lang="nl-NL" b="1" dirty="0"/>
              <a:t>Groepsdynamica is de studie van het gedrag van mensen in kleine groepen. </a:t>
            </a:r>
          </a:p>
        </p:txBody>
      </p:sp>
      <p:sp>
        <p:nvSpPr>
          <p:cNvPr id="5" name="Tekstvak 4">
            <a:extLst>
              <a:ext uri="{FF2B5EF4-FFF2-40B4-BE49-F238E27FC236}">
                <a16:creationId xmlns:a16="http://schemas.microsoft.com/office/drawing/2014/main" id="{C8092140-B487-4E65-B413-42CB4A2DA3CC}"/>
              </a:ext>
            </a:extLst>
          </p:cNvPr>
          <p:cNvSpPr txBox="1"/>
          <p:nvPr/>
        </p:nvSpPr>
        <p:spPr>
          <a:xfrm>
            <a:off x="461123" y="3957199"/>
            <a:ext cx="9412940" cy="923330"/>
          </a:xfrm>
          <a:prstGeom prst="rect">
            <a:avLst/>
          </a:prstGeom>
          <a:solidFill>
            <a:schemeClr val="accent2">
              <a:lumMod val="10000"/>
              <a:lumOff val="90000"/>
            </a:schemeClr>
          </a:solidFill>
        </p:spPr>
        <p:txBody>
          <a:bodyPr wrap="square">
            <a:spAutoFit/>
          </a:bodyPr>
          <a:lstStyle/>
          <a:p>
            <a:r>
              <a:rPr lang="nl-NL" dirty="0"/>
              <a:t>Van welke groepen maak jij op dit moment deel uit? </a:t>
            </a:r>
          </a:p>
          <a:p>
            <a:r>
              <a:rPr lang="nl-NL" dirty="0"/>
              <a:t>Wat is hierbij jouw opvatting: waarom noem je dat groepen? </a:t>
            </a:r>
          </a:p>
          <a:p>
            <a:r>
              <a:rPr lang="nl-NL" dirty="0"/>
              <a:t>Wat is volgens jou kenmerkend voor het begrip groep? </a:t>
            </a:r>
          </a:p>
        </p:txBody>
      </p:sp>
      <p:sp>
        <p:nvSpPr>
          <p:cNvPr id="2" name="Tekstvak 1">
            <a:extLst>
              <a:ext uri="{FF2B5EF4-FFF2-40B4-BE49-F238E27FC236}">
                <a16:creationId xmlns:a16="http://schemas.microsoft.com/office/drawing/2014/main" id="{38B912CA-C328-4464-BD5A-F309FD94BFBA}"/>
              </a:ext>
            </a:extLst>
          </p:cNvPr>
          <p:cNvSpPr txBox="1"/>
          <p:nvPr/>
        </p:nvSpPr>
        <p:spPr>
          <a:xfrm>
            <a:off x="371476" y="974911"/>
            <a:ext cx="10708900" cy="2031325"/>
          </a:xfrm>
          <a:prstGeom prst="rect">
            <a:avLst/>
          </a:prstGeom>
          <a:noFill/>
        </p:spPr>
        <p:txBody>
          <a:bodyPr wrap="square" rtlCol="0">
            <a:spAutoFit/>
          </a:bodyPr>
          <a:lstStyle/>
          <a:p>
            <a:r>
              <a:rPr lang="nl-NL" dirty="0"/>
              <a:t>In de bijeenkomst van de community, maar ook in je eigen projectgroep, in de klas, op je werk, tijdens stage; overal heb je te maken met de dynamiek in een groep. Om </a:t>
            </a:r>
            <a:r>
              <a:rPr lang="nl-NL" b="1" dirty="0"/>
              <a:t>professioneel een groep te kunnen begeleiden</a:t>
            </a:r>
            <a:r>
              <a:rPr lang="nl-NL" dirty="0"/>
              <a:t>, is het nodig dat de begeleider inzicht heeft in de achterliggende motieven van het gedrag van het individu en ook in de dynamiek in de groep. Juist de verbinding en de samenhang tussen deze inzichten leiden tot maatwerk. </a:t>
            </a:r>
          </a:p>
          <a:p>
            <a:endParaRPr lang="nl-NL" dirty="0"/>
          </a:p>
          <a:p>
            <a:r>
              <a:rPr lang="nl-NL" dirty="0"/>
              <a:t>Zowel de psychologie als de sociologie zijn bezig met groepsdynamica. </a:t>
            </a:r>
          </a:p>
        </p:txBody>
      </p:sp>
    </p:spTree>
    <p:extLst>
      <p:ext uri="{BB962C8B-B14F-4D97-AF65-F5344CB8AC3E}">
        <p14:creationId xmlns:p14="http://schemas.microsoft.com/office/powerpoint/2010/main" val="157295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B6D02B-DBD8-48DF-87B7-448C3AC4A206}"/>
              </a:ext>
            </a:extLst>
          </p:cNvPr>
          <p:cNvSpPr>
            <a:spLocks noGrp="1"/>
          </p:cNvSpPr>
          <p:nvPr>
            <p:ph type="title"/>
          </p:nvPr>
        </p:nvSpPr>
        <p:spPr/>
        <p:txBody>
          <a:bodyPr/>
          <a:lstStyle/>
          <a:p>
            <a:r>
              <a:rPr lang="nl-NL" dirty="0"/>
              <a:t>De betekenis en kracht van groepen</a:t>
            </a:r>
            <a:br>
              <a:rPr lang="nl-NL" dirty="0"/>
            </a:br>
            <a:endParaRPr lang="nl-NL" dirty="0"/>
          </a:p>
        </p:txBody>
      </p:sp>
      <p:sp>
        <p:nvSpPr>
          <p:cNvPr id="5" name="Tekstvak 4">
            <a:extLst>
              <a:ext uri="{FF2B5EF4-FFF2-40B4-BE49-F238E27FC236}">
                <a16:creationId xmlns:a16="http://schemas.microsoft.com/office/drawing/2014/main" id="{122D9E6B-E0D6-403B-9AD5-8341F4F59E8F}"/>
              </a:ext>
            </a:extLst>
          </p:cNvPr>
          <p:cNvSpPr txBox="1"/>
          <p:nvPr/>
        </p:nvSpPr>
        <p:spPr>
          <a:xfrm>
            <a:off x="0" y="1260043"/>
            <a:ext cx="6096000" cy="802207"/>
          </a:xfrm>
          <a:prstGeom prst="rect">
            <a:avLst/>
          </a:prstGeom>
          <a:noFill/>
        </p:spPr>
        <p:txBody>
          <a:bodyPr wrap="square">
            <a:spAutoFit/>
          </a:bodyPr>
          <a:lstStyle/>
          <a:p>
            <a:pPr marL="742950" lvl="1" indent="-285750">
              <a:lnSpc>
                <a:spcPct val="107000"/>
              </a:lnSpc>
              <a:buFont typeface="Courier New" panose="02070309020205020404" pitchFamily="49" charset="0"/>
              <a:buChar char="o"/>
            </a:pPr>
            <a:r>
              <a:rPr lang="nl-NL" sz="2400" dirty="0">
                <a:effectLst/>
                <a:ea typeface="Calibri" panose="020F0502020204030204" pitchFamily="34" charset="0"/>
                <a:cs typeface="Times New Roman" panose="02020603050405020304" pitchFamily="18" charset="0"/>
              </a:rPr>
              <a:t>Wat zijn groepen eigenlijk?</a:t>
            </a:r>
          </a:p>
          <a:p>
            <a:pPr lvl="1">
              <a:lnSpc>
                <a:spcPct val="107000"/>
              </a:lnSpc>
            </a:pPr>
            <a:endParaRPr lang="nl-NL" sz="2000" dirty="0">
              <a:effectLst/>
              <a:ea typeface="Calibri" panose="020F0502020204030204" pitchFamily="34" charset="0"/>
              <a:cs typeface="Times New Roman" panose="02020603050405020304" pitchFamily="18" charset="0"/>
            </a:endParaRPr>
          </a:p>
        </p:txBody>
      </p:sp>
      <p:pic>
        <p:nvPicPr>
          <p:cNvPr id="6" name="Onlinemedia 1" title="Teamwork funny">
            <a:hlinkClick r:id="" action="ppaction://media"/>
            <a:extLst>
              <a:ext uri="{FF2B5EF4-FFF2-40B4-BE49-F238E27FC236}">
                <a16:creationId xmlns:a16="http://schemas.microsoft.com/office/drawing/2014/main" id="{526DED25-7593-47C0-9806-7BB6CB1A1BA4}"/>
              </a:ext>
            </a:extLst>
          </p:cNvPr>
          <p:cNvPicPr>
            <a:picLocks noRot="1" noChangeAspect="1"/>
          </p:cNvPicPr>
          <p:nvPr>
            <a:videoFile r:link="rId1"/>
          </p:nvPr>
        </p:nvPicPr>
        <p:blipFill>
          <a:blip r:embed="rId4"/>
          <a:stretch>
            <a:fillRect/>
          </a:stretch>
        </p:blipFill>
        <p:spPr>
          <a:xfrm>
            <a:off x="6096000" y="1992320"/>
            <a:ext cx="5510306" cy="4132730"/>
          </a:xfrm>
          <a:prstGeom prst="rect">
            <a:avLst/>
          </a:prstGeom>
        </p:spPr>
      </p:pic>
      <p:sp>
        <p:nvSpPr>
          <p:cNvPr id="2" name="Tekstvak 1">
            <a:extLst>
              <a:ext uri="{FF2B5EF4-FFF2-40B4-BE49-F238E27FC236}">
                <a16:creationId xmlns:a16="http://schemas.microsoft.com/office/drawing/2014/main" id="{9674184D-33B9-4C38-AE1C-A2F109A5E0C2}"/>
              </a:ext>
            </a:extLst>
          </p:cNvPr>
          <p:cNvSpPr txBox="1"/>
          <p:nvPr/>
        </p:nvSpPr>
        <p:spPr>
          <a:xfrm>
            <a:off x="841513" y="1679700"/>
            <a:ext cx="4412974" cy="2031325"/>
          </a:xfrm>
          <a:prstGeom prst="rect">
            <a:avLst/>
          </a:prstGeom>
          <a:noFill/>
        </p:spPr>
        <p:txBody>
          <a:bodyPr wrap="square" rtlCol="0">
            <a:spAutoFit/>
          </a:bodyPr>
          <a:lstStyle/>
          <a:p>
            <a:r>
              <a:rPr lang="nl-NL" dirty="0"/>
              <a:t>GROEP MENSEN MET:</a:t>
            </a:r>
          </a:p>
          <a:p>
            <a:pPr marL="285750" indent="-285750">
              <a:buFont typeface="Wingdings" panose="05000000000000000000" pitchFamily="2" charset="2"/>
              <a:buChar char="Ø"/>
            </a:pPr>
            <a:r>
              <a:rPr lang="nl-NL" dirty="0"/>
              <a:t>Gezamenlijk doel, taak, activiteit</a:t>
            </a:r>
          </a:p>
          <a:p>
            <a:pPr marL="285750" indent="-285750">
              <a:buFont typeface="Wingdings" panose="05000000000000000000" pitchFamily="2" charset="2"/>
              <a:buChar char="Ø"/>
            </a:pPr>
            <a:r>
              <a:rPr lang="nl-NL" dirty="0"/>
              <a:t>Gezelligheid</a:t>
            </a:r>
          </a:p>
          <a:p>
            <a:pPr marL="285750" indent="-285750">
              <a:buFont typeface="Wingdings" panose="05000000000000000000" pitchFamily="2" charset="2"/>
              <a:buChar char="Ø"/>
            </a:pPr>
            <a:r>
              <a:rPr lang="nl-NL" dirty="0"/>
              <a:t>Iets leren </a:t>
            </a:r>
          </a:p>
          <a:p>
            <a:pPr marL="285750" indent="-285750">
              <a:buFont typeface="Wingdings" panose="05000000000000000000" pitchFamily="2" charset="2"/>
              <a:buChar char="Ø"/>
            </a:pPr>
            <a:r>
              <a:rPr lang="nl-NL" dirty="0"/>
              <a:t>Enthousiasme </a:t>
            </a:r>
          </a:p>
          <a:p>
            <a:pPr marL="285750" indent="-285750">
              <a:buFont typeface="Wingdings" panose="05000000000000000000" pitchFamily="2" charset="2"/>
              <a:buChar char="Ø"/>
            </a:pPr>
            <a:r>
              <a:rPr lang="nl-NL" dirty="0"/>
              <a:t>Werkplezier </a:t>
            </a:r>
          </a:p>
          <a:p>
            <a:pPr marL="285750" indent="-285750">
              <a:buFont typeface="Wingdings" panose="05000000000000000000" pitchFamily="2" charset="2"/>
              <a:buChar char="Ø"/>
            </a:pPr>
            <a:r>
              <a:rPr lang="nl-NL" dirty="0"/>
              <a:t>PLEZIER </a:t>
            </a:r>
          </a:p>
        </p:txBody>
      </p:sp>
      <p:sp>
        <p:nvSpPr>
          <p:cNvPr id="3" name="Tekstvak 2">
            <a:extLst>
              <a:ext uri="{FF2B5EF4-FFF2-40B4-BE49-F238E27FC236}">
                <a16:creationId xmlns:a16="http://schemas.microsoft.com/office/drawing/2014/main" id="{B64C80CF-7EDC-4EE8-B8CC-AC1F9EAD6A32}"/>
              </a:ext>
            </a:extLst>
          </p:cNvPr>
          <p:cNvSpPr txBox="1"/>
          <p:nvPr/>
        </p:nvSpPr>
        <p:spPr>
          <a:xfrm>
            <a:off x="624468" y="4347303"/>
            <a:ext cx="4630019" cy="1661993"/>
          </a:xfrm>
          <a:prstGeom prst="rect">
            <a:avLst/>
          </a:prstGeom>
          <a:noFill/>
        </p:spPr>
        <p:txBody>
          <a:bodyPr wrap="square" rtlCol="0">
            <a:spAutoFit/>
          </a:bodyPr>
          <a:lstStyle/>
          <a:p>
            <a:pPr marL="285750" indent="-285750">
              <a:buFont typeface="Courier New" panose="02070309020205020404" pitchFamily="49" charset="0"/>
              <a:buChar char="o"/>
            </a:pPr>
            <a:r>
              <a:rPr lang="nl-NL" sz="2400" dirty="0"/>
              <a:t>Mensen vormen een groep om verschillende redenen:</a:t>
            </a:r>
          </a:p>
          <a:p>
            <a:pPr marL="285750" indent="-285750">
              <a:buFont typeface="Wingdings" panose="05000000000000000000" pitchFamily="2" charset="2"/>
              <a:buChar char="Ø"/>
            </a:pPr>
            <a:r>
              <a:rPr lang="nl-NL" dirty="0"/>
              <a:t>Een gezamenlijke bedreiging</a:t>
            </a:r>
          </a:p>
          <a:p>
            <a:pPr marL="285750" indent="-285750">
              <a:buFont typeface="Wingdings" panose="05000000000000000000" pitchFamily="2" charset="2"/>
              <a:buChar char="Ø"/>
            </a:pPr>
            <a:r>
              <a:rPr lang="nl-NL" dirty="0"/>
              <a:t>Een gedeeld belang</a:t>
            </a:r>
          </a:p>
          <a:p>
            <a:pPr marL="285750" indent="-285750">
              <a:buFont typeface="Wingdings" panose="05000000000000000000" pitchFamily="2" charset="2"/>
              <a:buChar char="Ø"/>
            </a:pPr>
            <a:r>
              <a:rPr lang="nl-NL" dirty="0"/>
              <a:t>Gezamenlijke emotie of herkenning </a:t>
            </a:r>
          </a:p>
        </p:txBody>
      </p:sp>
    </p:spTree>
    <p:extLst>
      <p:ext uri="{BB962C8B-B14F-4D97-AF65-F5344CB8AC3E}">
        <p14:creationId xmlns:p14="http://schemas.microsoft.com/office/powerpoint/2010/main" val="2716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6"/>
                                        </p:tgtEl>
                                      </p:cBhvr>
                                    </p:cmd>
                                  </p:childTnLst>
                                </p:cTn>
                              </p:par>
                            </p:childTnLst>
                          </p:cTn>
                        </p:par>
                      </p:childTnLst>
                    </p:cTn>
                  </p:par>
                </p:childTnLst>
              </p:cTn>
              <p:nextCondLst>
                <p:cond evt="onClick" delay="0">
                  <p:tgtEl>
                    <p:spTgt spid="6"/>
                  </p:tgtEl>
                </p:cond>
              </p:nextCondLst>
            </p:seq>
            <p:video>
              <p:cMediaNode vol="80000">
                <p:cTn id="20" fill="hold" display="0">
                  <p:stCondLst>
                    <p:cond delay="indefinite"/>
                  </p:stCondLst>
                </p:cTn>
                <p:tgtEl>
                  <p:spTgt spid="6"/>
                </p:tgtEl>
              </p:cMediaNode>
            </p:video>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1E83197D-43A6-4055-8935-FF705A4E5EC5}"/>
              </a:ext>
            </a:extLst>
          </p:cNvPr>
          <p:cNvSpPr txBox="1"/>
          <p:nvPr/>
        </p:nvSpPr>
        <p:spPr>
          <a:xfrm>
            <a:off x="427807" y="914973"/>
            <a:ext cx="6097656" cy="802207"/>
          </a:xfrm>
          <a:prstGeom prst="rect">
            <a:avLst/>
          </a:prstGeom>
          <a:noFill/>
        </p:spPr>
        <p:txBody>
          <a:bodyPr wrap="square">
            <a:spAutoFit/>
          </a:bodyPr>
          <a:lstStyle/>
          <a:p>
            <a:pPr marL="742950" lvl="1" indent="-285750">
              <a:lnSpc>
                <a:spcPct val="107000"/>
              </a:lnSpc>
              <a:buFont typeface="Courier New" panose="02070309020205020404" pitchFamily="49" charset="0"/>
              <a:buChar char="o"/>
            </a:pPr>
            <a:r>
              <a:rPr lang="nl-NL" sz="2400" b="1" dirty="0">
                <a:effectLst/>
                <a:ea typeface="Calibri" panose="020F0502020204030204" pitchFamily="34" charset="0"/>
                <a:cs typeface="Times New Roman" panose="02020603050405020304" pitchFamily="18" charset="0"/>
              </a:rPr>
              <a:t>Wat kenmerkt een groep? </a:t>
            </a:r>
          </a:p>
          <a:p>
            <a:pPr lvl="1">
              <a:lnSpc>
                <a:spcPct val="107000"/>
              </a:lnSpc>
            </a:pPr>
            <a:endParaRPr lang="nl-NL"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vak 7">
            <a:extLst>
              <a:ext uri="{FF2B5EF4-FFF2-40B4-BE49-F238E27FC236}">
                <a16:creationId xmlns:a16="http://schemas.microsoft.com/office/drawing/2014/main" id="{EC6BFF63-B0CA-459D-98BB-B8DF3B2ACBCB}"/>
              </a:ext>
            </a:extLst>
          </p:cNvPr>
          <p:cNvSpPr txBox="1"/>
          <p:nvPr/>
        </p:nvSpPr>
        <p:spPr>
          <a:xfrm>
            <a:off x="663437" y="3857450"/>
            <a:ext cx="6097656" cy="458780"/>
          </a:xfrm>
          <a:prstGeom prst="rect">
            <a:avLst/>
          </a:prstGeom>
          <a:noFill/>
        </p:spPr>
        <p:txBody>
          <a:bodyPr wrap="square">
            <a:spAutoFit/>
          </a:bodyPr>
          <a:lstStyle/>
          <a:p>
            <a:pPr marL="742950" lvl="1" indent="-285750">
              <a:lnSpc>
                <a:spcPct val="107000"/>
              </a:lnSpc>
              <a:spcAft>
                <a:spcPts val="800"/>
              </a:spcAft>
              <a:buFont typeface="Courier New" panose="02070309020205020404" pitchFamily="49" charset="0"/>
              <a:buChar char="o"/>
            </a:pPr>
            <a:r>
              <a:rPr lang="nl-NL" sz="2400" b="1" dirty="0">
                <a:effectLst/>
                <a:ea typeface="Calibri" panose="020F0502020204030204" pitchFamily="34" charset="0"/>
                <a:cs typeface="Times New Roman" panose="02020603050405020304" pitchFamily="18" charset="0"/>
              </a:rPr>
              <a:t>Soorten groepen</a:t>
            </a:r>
            <a:endParaRPr lang="nl-NL" sz="2000" b="1" dirty="0">
              <a:effectLst/>
              <a:ea typeface="Calibri" panose="020F0502020204030204" pitchFamily="34" charset="0"/>
              <a:cs typeface="Times New Roman" panose="02020603050405020304" pitchFamily="18" charset="0"/>
            </a:endParaRPr>
          </a:p>
        </p:txBody>
      </p:sp>
      <p:sp>
        <p:nvSpPr>
          <p:cNvPr id="9" name="Tekstvak 8">
            <a:extLst>
              <a:ext uri="{FF2B5EF4-FFF2-40B4-BE49-F238E27FC236}">
                <a16:creationId xmlns:a16="http://schemas.microsoft.com/office/drawing/2014/main" id="{2E6CAE22-CDF3-4709-8939-380ED380D931}"/>
              </a:ext>
            </a:extLst>
          </p:cNvPr>
          <p:cNvSpPr txBox="1"/>
          <p:nvPr/>
        </p:nvSpPr>
        <p:spPr>
          <a:xfrm>
            <a:off x="1152939" y="1602876"/>
            <a:ext cx="6579704" cy="2031325"/>
          </a:xfrm>
          <a:prstGeom prst="rect">
            <a:avLst/>
          </a:prstGeom>
          <a:noFill/>
        </p:spPr>
        <p:txBody>
          <a:bodyPr wrap="square" rtlCol="0">
            <a:spAutoFit/>
          </a:bodyPr>
          <a:lstStyle/>
          <a:p>
            <a:pPr marL="342900" indent="-342900">
              <a:buFont typeface="+mj-lt"/>
              <a:buAutoNum type="arabicPeriod"/>
            </a:pPr>
            <a:r>
              <a:rPr lang="nl-NL" dirty="0"/>
              <a:t>Contactsituaties, live of online</a:t>
            </a:r>
          </a:p>
          <a:p>
            <a:pPr marL="342900" indent="-342900">
              <a:buFont typeface="+mj-lt"/>
              <a:buAutoNum type="arabicPeriod"/>
            </a:pPr>
            <a:r>
              <a:rPr lang="nl-NL" dirty="0"/>
              <a:t>Groepsbewustzijn</a:t>
            </a:r>
          </a:p>
          <a:p>
            <a:pPr marL="342900" indent="-342900">
              <a:buFont typeface="+mj-lt"/>
              <a:buAutoNum type="arabicPeriod"/>
            </a:pPr>
            <a:r>
              <a:rPr lang="nl-NL" dirty="0"/>
              <a:t>Motivatie</a:t>
            </a:r>
          </a:p>
          <a:p>
            <a:pPr marL="342900" indent="-342900">
              <a:buFont typeface="+mj-lt"/>
              <a:buAutoNum type="arabicPeriod"/>
            </a:pPr>
            <a:r>
              <a:rPr lang="nl-NL" dirty="0"/>
              <a:t>Doelstelling</a:t>
            </a:r>
          </a:p>
          <a:p>
            <a:pPr marL="342900" indent="-342900">
              <a:buFont typeface="+mj-lt"/>
              <a:buAutoNum type="arabicPeriod"/>
            </a:pPr>
            <a:r>
              <a:rPr lang="nl-NL" dirty="0"/>
              <a:t>Structuur</a:t>
            </a:r>
          </a:p>
          <a:p>
            <a:pPr marL="342900" indent="-342900">
              <a:buFont typeface="+mj-lt"/>
              <a:buAutoNum type="arabicPeriod"/>
            </a:pPr>
            <a:r>
              <a:rPr lang="nl-NL" dirty="0"/>
              <a:t>Interdependentie = wederzijdse betrokkenheid </a:t>
            </a:r>
          </a:p>
          <a:p>
            <a:pPr marL="342900" indent="-342900">
              <a:buFont typeface="+mj-lt"/>
              <a:buAutoNum type="arabicPeriod"/>
            </a:pPr>
            <a:r>
              <a:rPr lang="nl-NL" dirty="0"/>
              <a:t>Interactie (verbaal) </a:t>
            </a:r>
          </a:p>
        </p:txBody>
      </p:sp>
      <p:sp>
        <p:nvSpPr>
          <p:cNvPr id="10" name="Tekstvak 9">
            <a:extLst>
              <a:ext uri="{FF2B5EF4-FFF2-40B4-BE49-F238E27FC236}">
                <a16:creationId xmlns:a16="http://schemas.microsoft.com/office/drawing/2014/main" id="{CC9D55A5-F58B-4765-B5B2-EA221D9756EE}"/>
              </a:ext>
            </a:extLst>
          </p:cNvPr>
          <p:cNvSpPr txBox="1"/>
          <p:nvPr/>
        </p:nvSpPr>
        <p:spPr>
          <a:xfrm>
            <a:off x="1152939" y="4603029"/>
            <a:ext cx="5744817" cy="923330"/>
          </a:xfrm>
          <a:prstGeom prst="rect">
            <a:avLst/>
          </a:prstGeom>
          <a:noFill/>
        </p:spPr>
        <p:txBody>
          <a:bodyPr wrap="square" rtlCol="0">
            <a:spAutoFit/>
          </a:bodyPr>
          <a:lstStyle/>
          <a:p>
            <a:pPr marL="342900" indent="-342900">
              <a:buAutoNum type="arabicPeriod"/>
            </a:pPr>
            <a:r>
              <a:rPr lang="nl-NL" dirty="0"/>
              <a:t>Primaire en secundaire groepen</a:t>
            </a:r>
          </a:p>
          <a:p>
            <a:pPr marL="342900" indent="-342900">
              <a:buAutoNum type="arabicPeriod"/>
            </a:pPr>
            <a:r>
              <a:rPr lang="nl-NL" dirty="0"/>
              <a:t>Informele en formele groepen</a:t>
            </a:r>
          </a:p>
          <a:p>
            <a:pPr marL="342900" indent="-342900">
              <a:buAutoNum type="arabicPeriod"/>
            </a:pPr>
            <a:r>
              <a:rPr lang="nl-NL" dirty="0" err="1"/>
              <a:t>Ingroup</a:t>
            </a:r>
            <a:r>
              <a:rPr lang="nl-NL" dirty="0"/>
              <a:t> en </a:t>
            </a:r>
            <a:r>
              <a:rPr lang="nl-NL" dirty="0" err="1"/>
              <a:t>outgroup</a:t>
            </a:r>
            <a:r>
              <a:rPr lang="nl-NL" dirty="0"/>
              <a:t>   </a:t>
            </a:r>
          </a:p>
        </p:txBody>
      </p:sp>
      <p:sp>
        <p:nvSpPr>
          <p:cNvPr id="11" name="Tekstvak 10">
            <a:extLst>
              <a:ext uri="{FF2B5EF4-FFF2-40B4-BE49-F238E27FC236}">
                <a16:creationId xmlns:a16="http://schemas.microsoft.com/office/drawing/2014/main" id="{C3CD4AFD-2017-472C-AD20-A173C433EE1C}"/>
              </a:ext>
            </a:extLst>
          </p:cNvPr>
          <p:cNvSpPr txBox="1"/>
          <p:nvPr/>
        </p:nvSpPr>
        <p:spPr>
          <a:xfrm>
            <a:off x="7173991" y="2246530"/>
            <a:ext cx="3977269" cy="3416320"/>
          </a:xfrm>
          <a:prstGeom prst="rect">
            <a:avLst/>
          </a:prstGeom>
          <a:solidFill>
            <a:schemeClr val="accent4"/>
          </a:solidFill>
        </p:spPr>
        <p:txBody>
          <a:bodyPr wrap="square" rtlCol="0">
            <a:spAutoFit/>
          </a:bodyPr>
          <a:lstStyle/>
          <a:p>
            <a:r>
              <a:rPr lang="nl-NL" sz="2400" dirty="0"/>
              <a:t>Terug naar jullie community:</a:t>
            </a:r>
          </a:p>
          <a:p>
            <a:r>
              <a:rPr lang="nl-NL" sz="2400" dirty="0"/>
              <a:t>1. Wat is de reden dat ze samen zijn?</a:t>
            </a:r>
          </a:p>
          <a:p>
            <a:r>
              <a:rPr lang="nl-NL" sz="2400" dirty="0"/>
              <a:t>2. Wat kenmerkt de community?</a:t>
            </a:r>
          </a:p>
          <a:p>
            <a:r>
              <a:rPr lang="nl-NL" sz="2400" dirty="0"/>
              <a:t>3. Wat voor soort groep is het? </a:t>
            </a:r>
          </a:p>
          <a:p>
            <a:endParaRPr lang="nl-NL" sz="2400" dirty="0"/>
          </a:p>
        </p:txBody>
      </p:sp>
    </p:spTree>
    <p:extLst>
      <p:ext uri="{BB962C8B-B14F-4D97-AF65-F5344CB8AC3E}">
        <p14:creationId xmlns:p14="http://schemas.microsoft.com/office/powerpoint/2010/main" val="38401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2E579-0F2F-4244-90F5-D39290B79AA0}"/>
              </a:ext>
            </a:extLst>
          </p:cNvPr>
          <p:cNvSpPr>
            <a:spLocks noGrp="1"/>
          </p:cNvSpPr>
          <p:nvPr>
            <p:ph type="title"/>
          </p:nvPr>
        </p:nvSpPr>
        <p:spPr/>
        <p:txBody>
          <a:bodyPr/>
          <a:lstStyle/>
          <a:p>
            <a:r>
              <a:rPr lang="nl-NL" dirty="0"/>
              <a:t>Fasen van groepsontwikkeling volgens </a:t>
            </a:r>
            <a:r>
              <a:rPr lang="nl-NL" dirty="0" err="1"/>
              <a:t>Tuckman</a:t>
            </a:r>
            <a:endParaRPr lang="nl-NL" dirty="0"/>
          </a:p>
        </p:txBody>
      </p:sp>
      <p:sp>
        <p:nvSpPr>
          <p:cNvPr id="3" name="Tijdelijke aanduiding voor inhoud 2">
            <a:extLst>
              <a:ext uri="{FF2B5EF4-FFF2-40B4-BE49-F238E27FC236}">
                <a16:creationId xmlns:a16="http://schemas.microsoft.com/office/drawing/2014/main" id="{322654C6-0C84-419D-A455-12DA83904F96}"/>
              </a:ext>
            </a:extLst>
          </p:cNvPr>
          <p:cNvSpPr>
            <a:spLocks noGrp="1"/>
          </p:cNvSpPr>
          <p:nvPr>
            <p:ph idx="1"/>
          </p:nvPr>
        </p:nvSpPr>
        <p:spPr>
          <a:xfrm>
            <a:off x="152814" y="2141538"/>
            <a:ext cx="11449049" cy="4419599"/>
          </a:xfrm>
        </p:spPr>
        <p:txBody>
          <a:bodyPr/>
          <a:lstStyle/>
          <a:p>
            <a:pPr marL="1143000" lvl="2" indent="-228600">
              <a:lnSpc>
                <a:spcPct val="107000"/>
              </a:lnSpc>
              <a:buFont typeface="Courier New" panose="02070309020205020404" pitchFamily="49" charset="0"/>
              <a:buChar char="o"/>
            </a:pPr>
            <a:r>
              <a:rPr lang="nl-NL" sz="2400" dirty="0">
                <a:effectLst/>
                <a:latin typeface="Calibri" panose="020F0502020204030204" pitchFamily="34" charset="0"/>
                <a:ea typeface="Calibri" panose="020F0502020204030204" pitchFamily="34" charset="0"/>
                <a:cs typeface="Times New Roman" panose="02020603050405020304" pitchFamily="18" charset="0"/>
              </a:rPr>
              <a:t>Fase 1 </a:t>
            </a:r>
            <a:r>
              <a:rPr lang="nl-NL" sz="2400" dirty="0" err="1">
                <a:latin typeface="Calibri" panose="020F0502020204030204" pitchFamily="34" charset="0"/>
                <a:ea typeface="Calibri" panose="020F0502020204030204" pitchFamily="34" charset="0"/>
                <a:cs typeface="Times New Roman" panose="02020603050405020304" pitchFamily="18" charset="0"/>
              </a:rPr>
              <a:t>f</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orming</a:t>
            </a:r>
            <a:r>
              <a:rPr lang="nl-NL" sz="2400" dirty="0">
                <a:effectLst/>
                <a:latin typeface="Calibri" panose="020F0502020204030204" pitchFamily="34" charset="0"/>
                <a:ea typeface="Calibri" panose="020F0502020204030204" pitchFamily="34" charset="0"/>
                <a:cs typeface="Times New Roman" panose="02020603050405020304" pitchFamily="18" charset="0"/>
              </a:rPr>
              <a:t> &gt; vormen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ourier New" panose="02070309020205020404" pitchFamily="49" charset="0"/>
              <a:buChar char="o"/>
            </a:pPr>
            <a:r>
              <a:rPr lang="nl-NL" sz="2400" dirty="0">
                <a:effectLst/>
                <a:latin typeface="Calibri" panose="020F0502020204030204" pitchFamily="34" charset="0"/>
                <a:ea typeface="Calibri" panose="020F0502020204030204" pitchFamily="34" charset="0"/>
                <a:cs typeface="Times New Roman" panose="02020603050405020304" pitchFamily="18" charset="0"/>
              </a:rPr>
              <a:t>Fase 2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storming</a:t>
            </a:r>
            <a:r>
              <a:rPr lang="nl-NL" sz="2400" dirty="0">
                <a:effectLst/>
                <a:latin typeface="Calibri" panose="020F0502020204030204" pitchFamily="34" charset="0"/>
                <a:ea typeface="Calibri" panose="020F0502020204030204" pitchFamily="34" charset="0"/>
                <a:cs typeface="Times New Roman" panose="02020603050405020304" pitchFamily="18" charset="0"/>
              </a:rPr>
              <a:t> &gt; stormen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ourier New" panose="02070309020205020404" pitchFamily="49" charset="0"/>
              <a:buChar char="o"/>
            </a:pPr>
            <a:r>
              <a:rPr lang="nl-NL" sz="2400" dirty="0">
                <a:effectLst/>
                <a:latin typeface="Calibri" panose="020F0502020204030204" pitchFamily="34" charset="0"/>
                <a:ea typeface="Calibri" panose="020F0502020204030204" pitchFamily="34" charset="0"/>
                <a:cs typeface="Times New Roman" panose="02020603050405020304" pitchFamily="18" charset="0"/>
              </a:rPr>
              <a:t>Fase 3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norming</a:t>
            </a:r>
            <a:r>
              <a:rPr lang="nl-NL" sz="2400" dirty="0">
                <a:effectLst/>
                <a:latin typeface="Calibri" panose="020F0502020204030204" pitchFamily="34" charset="0"/>
                <a:ea typeface="Calibri" panose="020F0502020204030204" pitchFamily="34" charset="0"/>
                <a:cs typeface="Times New Roman" panose="02020603050405020304" pitchFamily="18" charset="0"/>
              </a:rPr>
              <a:t> &gt; normen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ourier New" panose="02070309020205020404" pitchFamily="49" charset="0"/>
              <a:buChar char="o"/>
            </a:pPr>
            <a:r>
              <a:rPr lang="nl-NL" sz="2400" dirty="0">
                <a:effectLst/>
                <a:latin typeface="Calibri" panose="020F0502020204030204" pitchFamily="34" charset="0"/>
                <a:ea typeface="Calibri" panose="020F0502020204030204" pitchFamily="34" charset="0"/>
                <a:cs typeface="Times New Roman" panose="02020603050405020304" pitchFamily="18" charset="0"/>
              </a:rPr>
              <a:t>Fase 4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performing</a:t>
            </a:r>
            <a:r>
              <a:rPr lang="nl-NL" sz="2400" dirty="0">
                <a:effectLst/>
                <a:latin typeface="Calibri" panose="020F0502020204030204" pitchFamily="34" charset="0"/>
                <a:ea typeface="Calibri" panose="020F0502020204030204" pitchFamily="34" charset="0"/>
                <a:cs typeface="Times New Roman" panose="02020603050405020304" pitchFamily="18" charset="0"/>
              </a:rPr>
              <a:t> &gt; prestatie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Courier New" panose="02070309020205020404" pitchFamily="49" charset="0"/>
              <a:buChar char="o"/>
            </a:pPr>
            <a:r>
              <a:rPr lang="nl-NL" sz="2400" dirty="0">
                <a:effectLst/>
                <a:latin typeface="Calibri" panose="020F0502020204030204" pitchFamily="34" charset="0"/>
                <a:ea typeface="Calibri" panose="020F0502020204030204" pitchFamily="34" charset="0"/>
                <a:cs typeface="Times New Roman" panose="02020603050405020304" pitchFamily="18" charset="0"/>
              </a:rPr>
              <a:t>Fase 5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adjourning</a:t>
            </a:r>
            <a:r>
              <a:rPr lang="nl-NL" sz="2400" dirty="0">
                <a:effectLst/>
                <a:latin typeface="Calibri" panose="020F0502020204030204" pitchFamily="34" charset="0"/>
                <a:ea typeface="Calibri" panose="020F0502020204030204" pitchFamily="34" charset="0"/>
                <a:cs typeface="Times New Roman" panose="02020603050405020304" pitchFamily="18" charset="0"/>
              </a:rPr>
              <a:t>  &gt; afscheid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1026" name="Picture 2" descr="Stages of Group Development with Explained Team Growth Steps Outline  Diagram Stock Vector - Illustration of concept, diagram: 219890499">
            <a:extLst>
              <a:ext uri="{FF2B5EF4-FFF2-40B4-BE49-F238E27FC236}">
                <a16:creationId xmlns:a16="http://schemas.microsoft.com/office/drawing/2014/main" id="{16100BF8-C1D8-4178-8C40-716488F30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338" y="1260088"/>
            <a:ext cx="4911686" cy="518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43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Five-Stage Team Building Model (Updated)">
            <a:hlinkClick r:id="" action="ppaction://media"/>
            <a:extLst>
              <a:ext uri="{FF2B5EF4-FFF2-40B4-BE49-F238E27FC236}">
                <a16:creationId xmlns:a16="http://schemas.microsoft.com/office/drawing/2014/main" id="{A21B9822-77D2-4649-9F7B-B3B2FDC53375}"/>
              </a:ext>
            </a:extLst>
          </p:cNvPr>
          <p:cNvPicPr>
            <a:picLocks noRot="1" noChangeAspect="1"/>
          </p:cNvPicPr>
          <p:nvPr>
            <a:videoFile r:link="rId1"/>
          </p:nvPr>
        </p:nvPicPr>
        <p:blipFill>
          <a:blip r:embed="rId3"/>
          <a:stretch>
            <a:fillRect/>
          </a:stretch>
        </p:blipFill>
        <p:spPr>
          <a:xfrm>
            <a:off x="1451114" y="943251"/>
            <a:ext cx="8799111" cy="4971498"/>
          </a:xfrm>
          <a:prstGeom prst="rect">
            <a:avLst/>
          </a:prstGeom>
        </p:spPr>
      </p:pic>
    </p:spTree>
    <p:extLst>
      <p:ext uri="{BB962C8B-B14F-4D97-AF65-F5344CB8AC3E}">
        <p14:creationId xmlns:p14="http://schemas.microsoft.com/office/powerpoint/2010/main" val="247636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B6D02B-DBD8-48DF-87B7-448C3AC4A206}"/>
              </a:ext>
            </a:extLst>
          </p:cNvPr>
          <p:cNvSpPr>
            <a:spLocks noGrp="1"/>
          </p:cNvSpPr>
          <p:nvPr>
            <p:ph type="title"/>
          </p:nvPr>
        </p:nvSpPr>
        <p:spPr>
          <a:xfrm>
            <a:off x="421172" y="535402"/>
            <a:ext cx="10108030" cy="1160403"/>
          </a:xfrm>
        </p:spPr>
        <p:txBody>
          <a:bodyPr/>
          <a:lstStyle/>
          <a:p>
            <a:r>
              <a:rPr lang="nl-NL" dirty="0"/>
              <a:t>Hoe zit dat bij jullie community?</a:t>
            </a:r>
          </a:p>
        </p:txBody>
      </p:sp>
      <p:sp>
        <p:nvSpPr>
          <p:cNvPr id="3" name="Tekstvak 2">
            <a:extLst>
              <a:ext uri="{FF2B5EF4-FFF2-40B4-BE49-F238E27FC236}">
                <a16:creationId xmlns:a16="http://schemas.microsoft.com/office/drawing/2014/main" id="{4234E74E-9CB9-4BA5-829B-424409AC5CFC}"/>
              </a:ext>
            </a:extLst>
          </p:cNvPr>
          <p:cNvSpPr txBox="1"/>
          <p:nvPr/>
        </p:nvSpPr>
        <p:spPr>
          <a:xfrm>
            <a:off x="597596" y="3242315"/>
            <a:ext cx="9412940" cy="646331"/>
          </a:xfrm>
          <a:prstGeom prst="rect">
            <a:avLst/>
          </a:prstGeom>
          <a:solidFill>
            <a:schemeClr val="accent2">
              <a:lumMod val="10000"/>
              <a:lumOff val="90000"/>
            </a:schemeClr>
          </a:solidFill>
        </p:spPr>
        <p:txBody>
          <a:bodyPr wrap="square">
            <a:spAutoFit/>
          </a:bodyPr>
          <a:lstStyle/>
          <a:p>
            <a:r>
              <a:rPr lang="nl-NL" dirty="0"/>
              <a:t>Welke groepen kun je onderscheiden?</a:t>
            </a:r>
          </a:p>
          <a:p>
            <a:r>
              <a:rPr lang="nl-NL" dirty="0"/>
              <a:t>En in welke fase zitten deze groepen?</a:t>
            </a:r>
          </a:p>
        </p:txBody>
      </p:sp>
      <p:sp>
        <p:nvSpPr>
          <p:cNvPr id="2" name="Tekstvak 1">
            <a:extLst>
              <a:ext uri="{FF2B5EF4-FFF2-40B4-BE49-F238E27FC236}">
                <a16:creationId xmlns:a16="http://schemas.microsoft.com/office/drawing/2014/main" id="{72CD1C97-C423-4308-ADEB-3D4424F9BBB1}"/>
              </a:ext>
            </a:extLst>
          </p:cNvPr>
          <p:cNvSpPr txBox="1"/>
          <p:nvPr/>
        </p:nvSpPr>
        <p:spPr>
          <a:xfrm>
            <a:off x="516835" y="1580322"/>
            <a:ext cx="8975035" cy="2308324"/>
          </a:xfrm>
          <a:prstGeom prst="rect">
            <a:avLst/>
          </a:prstGeom>
          <a:noFill/>
        </p:spPr>
        <p:txBody>
          <a:bodyPr wrap="square" rtlCol="0">
            <a:spAutoFit/>
          </a:bodyPr>
          <a:lstStyle/>
          <a:p>
            <a:r>
              <a:rPr lang="nl-NL" dirty="0"/>
              <a:t>Even terug naar jullie community, ook daar zijn allerlei mensen aan het werk:  </a:t>
            </a:r>
          </a:p>
          <a:p>
            <a:pPr marL="285750" indent="-285750">
              <a:buFont typeface="Courier New" panose="02070309020205020404" pitchFamily="49" charset="0"/>
              <a:buChar char="o"/>
            </a:pPr>
            <a:r>
              <a:rPr lang="nl-NL" dirty="0"/>
              <a:t>Opdrachtgever</a:t>
            </a:r>
          </a:p>
          <a:p>
            <a:pPr marL="285750" indent="-285750">
              <a:buFont typeface="Courier New" panose="02070309020205020404" pitchFamily="49" charset="0"/>
              <a:buChar char="o"/>
            </a:pPr>
            <a:r>
              <a:rPr lang="nl-NL" dirty="0"/>
              <a:t>Community leden </a:t>
            </a:r>
          </a:p>
          <a:p>
            <a:pPr marL="285750" indent="-285750">
              <a:buFont typeface="Courier New" panose="02070309020205020404" pitchFamily="49" charset="0"/>
              <a:buChar char="o"/>
            </a:pPr>
            <a:r>
              <a:rPr lang="nl-NL" dirty="0"/>
              <a:t>Stakeholders </a:t>
            </a:r>
          </a:p>
          <a:p>
            <a:pPr marL="285750" indent="-285750">
              <a:buFont typeface="Courier New" panose="02070309020205020404" pitchFamily="49" charset="0"/>
              <a:buChar char="o"/>
            </a:pPr>
            <a:r>
              <a:rPr lang="nl-NL" dirty="0"/>
              <a:t>Nieuwe doelgroep </a:t>
            </a:r>
          </a:p>
          <a:p>
            <a:endParaRPr lang="nl-NL" dirty="0"/>
          </a:p>
          <a:p>
            <a:endParaRPr lang="nl-NL" dirty="0"/>
          </a:p>
          <a:p>
            <a:endParaRPr lang="nl-NL" dirty="0"/>
          </a:p>
        </p:txBody>
      </p:sp>
      <p:sp>
        <p:nvSpPr>
          <p:cNvPr id="5" name="Tekstvak 4">
            <a:extLst>
              <a:ext uri="{FF2B5EF4-FFF2-40B4-BE49-F238E27FC236}">
                <a16:creationId xmlns:a16="http://schemas.microsoft.com/office/drawing/2014/main" id="{0C8EA669-DCEF-4537-8A78-9EC0F218B89C}"/>
              </a:ext>
            </a:extLst>
          </p:cNvPr>
          <p:cNvSpPr txBox="1"/>
          <p:nvPr/>
        </p:nvSpPr>
        <p:spPr>
          <a:xfrm>
            <a:off x="516835" y="4236913"/>
            <a:ext cx="9650895" cy="646331"/>
          </a:xfrm>
          <a:prstGeom prst="rect">
            <a:avLst/>
          </a:prstGeom>
          <a:noFill/>
        </p:spPr>
        <p:txBody>
          <a:bodyPr wrap="square" rtlCol="0">
            <a:spAutoFit/>
          </a:bodyPr>
          <a:lstStyle/>
          <a:p>
            <a:r>
              <a:rPr lang="nl-NL" dirty="0"/>
              <a:t>Tijdens de beoogde bijeenkomst zijn er mogelijk bestaande en nieuwe leden van de community. </a:t>
            </a:r>
          </a:p>
        </p:txBody>
      </p:sp>
      <p:sp>
        <p:nvSpPr>
          <p:cNvPr id="6" name="Tekstvak 5">
            <a:extLst>
              <a:ext uri="{FF2B5EF4-FFF2-40B4-BE49-F238E27FC236}">
                <a16:creationId xmlns:a16="http://schemas.microsoft.com/office/drawing/2014/main" id="{C53A3158-7848-4589-B53B-5972173185FB}"/>
              </a:ext>
            </a:extLst>
          </p:cNvPr>
          <p:cNvSpPr txBox="1"/>
          <p:nvPr/>
        </p:nvSpPr>
        <p:spPr>
          <a:xfrm>
            <a:off x="597596" y="4954512"/>
            <a:ext cx="9412940" cy="1200329"/>
          </a:xfrm>
          <a:prstGeom prst="rect">
            <a:avLst/>
          </a:prstGeom>
          <a:solidFill>
            <a:schemeClr val="accent2">
              <a:lumMod val="10000"/>
              <a:lumOff val="90000"/>
            </a:schemeClr>
          </a:solidFill>
        </p:spPr>
        <p:txBody>
          <a:bodyPr wrap="square">
            <a:spAutoFit/>
          </a:bodyPr>
          <a:lstStyle/>
          <a:p>
            <a:r>
              <a:rPr lang="nl-NL" dirty="0"/>
              <a:t>Welke impact zal dat op de groep hebben? </a:t>
            </a:r>
          </a:p>
          <a:p>
            <a:r>
              <a:rPr lang="nl-NL" dirty="0"/>
              <a:t>Welke fase zou hierbij passen? </a:t>
            </a:r>
          </a:p>
          <a:p>
            <a:r>
              <a:rPr lang="nl-NL" dirty="0"/>
              <a:t>Wat is daarom belangrijk om in je advies mee te nemen naar de begeleiders van de bijeenkomst? </a:t>
            </a:r>
          </a:p>
        </p:txBody>
      </p:sp>
    </p:spTree>
    <p:extLst>
      <p:ext uri="{BB962C8B-B14F-4D97-AF65-F5344CB8AC3E}">
        <p14:creationId xmlns:p14="http://schemas.microsoft.com/office/powerpoint/2010/main" val="25523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045F7A-47F8-40A7-BA81-8390BD3FFD38}"/>
</file>

<file path=customXml/itemProps2.xml><?xml version="1.0" encoding="utf-8"?>
<ds:datastoreItem xmlns:ds="http://schemas.openxmlformats.org/officeDocument/2006/customXml" ds:itemID="{6BB3C723-EBA0-4E96-B595-B70211E00A86}">
  <ds:schemaRefs>
    <ds:schemaRef ds:uri="http://purl.org/dc/dcmitype/"/>
    <ds:schemaRef ds:uri="http://purl.org/dc/elements/1.1/"/>
    <ds:schemaRef ds:uri="http://www.w3.org/XML/1998/namespace"/>
    <ds:schemaRef ds:uri="http://schemas.openxmlformats.org/package/2006/metadata/core-properties"/>
    <ds:schemaRef ds:uri="http://schemas.microsoft.com/office/2006/documentManagement/types"/>
    <ds:schemaRef ds:uri="2c4f0c93-2979-4f27-aab2-70de95932352"/>
    <ds:schemaRef ds:uri="http://purl.org/dc/terms/"/>
    <ds:schemaRef ds:uri="http://schemas.microsoft.com/office/infopath/2007/PartnerControls"/>
    <ds:schemaRef ds:uri="c6f82ce1-f6df-49a5-8b49-cf8409a27aa4"/>
    <ds:schemaRef ds:uri="http://schemas.microsoft.com/office/2006/metadata/properties"/>
  </ds:schemaRefs>
</ds:datastoreItem>
</file>

<file path=customXml/itemProps3.xml><?xml version="1.0" encoding="utf-8"?>
<ds:datastoreItem xmlns:ds="http://schemas.openxmlformats.org/officeDocument/2006/customXml" ds:itemID="{F7FA5E5C-F8FA-4E0C-A569-CE5A7FB59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734</TotalTime>
  <Words>2143</Words>
  <Application>Microsoft Office PowerPoint</Application>
  <PresentationFormat>Breedbeeld</PresentationFormat>
  <Paragraphs>266</Paragraphs>
  <Slides>33</Slides>
  <Notes>22</Notes>
  <HiddenSlides>0</HiddenSlides>
  <MMClips>4</MMClips>
  <ScaleCrop>false</ScaleCrop>
  <HeadingPairs>
    <vt:vector size="6" baseType="variant">
      <vt:variant>
        <vt:lpstr>Gebruikte lettertypen</vt:lpstr>
      </vt:variant>
      <vt:variant>
        <vt:i4>14</vt:i4>
      </vt:variant>
      <vt:variant>
        <vt:lpstr>Thema</vt:lpstr>
      </vt:variant>
      <vt:variant>
        <vt:i4>3</vt:i4>
      </vt:variant>
      <vt:variant>
        <vt:lpstr>Diatitels</vt:lpstr>
      </vt:variant>
      <vt:variant>
        <vt:i4>33</vt:i4>
      </vt:variant>
    </vt:vector>
  </HeadingPairs>
  <TitlesOfParts>
    <vt:vector size="50" baseType="lpstr">
      <vt:lpstr>Algerian</vt:lpstr>
      <vt:lpstr>-apple-system</vt:lpstr>
      <vt:lpstr>Arial</vt:lpstr>
      <vt:lpstr>Arial Black</vt:lpstr>
      <vt:lpstr>Calibri</vt:lpstr>
      <vt:lpstr>Calibri Light</vt:lpstr>
      <vt:lpstr>Comic Sans MS</vt:lpstr>
      <vt:lpstr>Courier New</vt:lpstr>
      <vt:lpstr>Helvetica Neue</vt:lpstr>
      <vt:lpstr>Lucida Sans Typewriter</vt:lpstr>
      <vt:lpstr>Modern Love</vt:lpstr>
      <vt:lpstr>Myriad Pro</vt:lpstr>
      <vt:lpstr>Symbol</vt:lpstr>
      <vt:lpstr>Wingdings</vt:lpstr>
      <vt:lpstr>Kantoorthema</vt:lpstr>
      <vt:lpstr>1_Kantoorthema</vt:lpstr>
      <vt:lpstr>ThemaYuverta</vt:lpstr>
      <vt:lpstr>Workshop Groepsdynamica</vt:lpstr>
      <vt:lpstr>PowerPoint-presentatie</vt:lpstr>
      <vt:lpstr>Groepswat…….</vt:lpstr>
      <vt:lpstr>Hoezo?</vt:lpstr>
      <vt:lpstr>De betekenis en kracht van groepen </vt:lpstr>
      <vt:lpstr>PowerPoint-presentatie</vt:lpstr>
      <vt:lpstr>Fasen van groepsontwikkeling volgens Tuckman</vt:lpstr>
      <vt:lpstr>PowerPoint-presentatie</vt:lpstr>
      <vt:lpstr>Hoe zit dat bij jullie community?</vt:lpstr>
      <vt:lpstr>Het proces van communicatie  </vt:lpstr>
      <vt:lpstr>PowerPoint-presentatie</vt:lpstr>
      <vt:lpstr>Gebrekkige communicatie </vt:lpstr>
      <vt:lpstr>Onderstroom en bovenstroom in communicatie  </vt:lpstr>
      <vt:lpstr>PowerPoint-presentatie</vt:lpstr>
      <vt:lpstr>PowerPoint-presentatie</vt:lpstr>
      <vt:lpstr>Naar jullie draaiboek</vt:lpstr>
      <vt:lpstr>Conflicten volgens Mastenbroek  </vt:lpstr>
      <vt:lpstr>Stijlen om om te gaan met conflicten van Kilmann</vt:lpstr>
      <vt:lpstr>Maak de volgende test:</vt:lpstr>
      <vt:lpstr>Aanpak van conflicten</vt:lpstr>
      <vt:lpstr>Korte plaspauze/koffie break van 5 minuten</vt:lpstr>
      <vt:lpstr>Communicatie in groepen </vt:lpstr>
      <vt:lpstr>PowerPoint-presentatie</vt:lpstr>
      <vt:lpstr>Status en invloed </vt:lpstr>
      <vt:lpstr>Functionele rollen in groepen </vt:lpstr>
      <vt:lpstr>PowerPoint-presentatie</vt:lpstr>
      <vt:lpstr>Leiderschapsstijlen </vt:lpstr>
      <vt:lpstr>Leiderschapsstijlen </vt:lpstr>
      <vt:lpstr>PowerPoint-presentatie</vt:lpstr>
      <vt:lpstr>PowerPoint-presentatie</vt:lpstr>
      <vt:lpstr>Hoe in te spelen op de fase waarin de groep zit </vt:lpstr>
      <vt:lpstr>PowerPoint-presentatie</vt:lpstr>
      <vt:lpstr>Bedankt voor de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Groepsdynamica</dc:title>
  <dc:creator>Pascalle Cup</dc:creator>
  <cp:lastModifiedBy>Stijn Weijermars</cp:lastModifiedBy>
  <cp:revision>11</cp:revision>
  <dcterms:created xsi:type="dcterms:W3CDTF">2022-03-01T21:17:34Z</dcterms:created>
  <dcterms:modified xsi:type="dcterms:W3CDTF">2023-03-14T19:56:26Z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